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5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46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4086" r:id="rId1"/>
  </p:sldMasterIdLst>
  <p:notesMasterIdLst>
    <p:notesMasterId r:id="rId59"/>
  </p:notesMasterIdLst>
  <p:handoutMasterIdLst>
    <p:handoutMasterId r:id="rId60"/>
  </p:handoutMasterIdLst>
  <p:sldIdLst>
    <p:sldId id="371" r:id="rId2"/>
    <p:sldId id="381" r:id="rId3"/>
    <p:sldId id="368" r:id="rId4"/>
    <p:sldId id="369" r:id="rId5"/>
    <p:sldId id="382" r:id="rId6"/>
    <p:sldId id="370" r:id="rId7"/>
    <p:sldId id="417" r:id="rId8"/>
    <p:sldId id="416" r:id="rId9"/>
    <p:sldId id="419" r:id="rId10"/>
    <p:sldId id="418" r:id="rId11"/>
    <p:sldId id="413" r:id="rId12"/>
    <p:sldId id="428" r:id="rId13"/>
    <p:sldId id="385" r:id="rId14"/>
    <p:sldId id="319" r:id="rId15"/>
    <p:sldId id="272" r:id="rId16"/>
    <p:sldId id="273" r:id="rId17"/>
    <p:sldId id="421" r:id="rId18"/>
    <p:sldId id="391" r:id="rId19"/>
    <p:sldId id="393" r:id="rId20"/>
    <p:sldId id="405" r:id="rId21"/>
    <p:sldId id="397" r:id="rId22"/>
    <p:sldId id="407" r:id="rId23"/>
    <p:sldId id="404" r:id="rId24"/>
    <p:sldId id="408" r:id="rId25"/>
    <p:sldId id="398" r:id="rId26"/>
    <p:sldId id="403" r:id="rId27"/>
    <p:sldId id="402" r:id="rId28"/>
    <p:sldId id="400" r:id="rId29"/>
    <p:sldId id="399" r:id="rId30"/>
    <p:sldId id="401" r:id="rId31"/>
    <p:sldId id="324" r:id="rId32"/>
    <p:sldId id="350" r:id="rId33"/>
    <p:sldId id="351" r:id="rId34"/>
    <p:sldId id="384" r:id="rId35"/>
    <p:sldId id="333" r:id="rId36"/>
    <p:sldId id="355" r:id="rId37"/>
    <p:sldId id="354" r:id="rId38"/>
    <p:sldId id="296" r:id="rId39"/>
    <p:sldId id="263" r:id="rId40"/>
    <p:sldId id="261" r:id="rId41"/>
    <p:sldId id="314" r:id="rId42"/>
    <p:sldId id="348" r:id="rId43"/>
    <p:sldId id="286" r:id="rId44"/>
    <p:sldId id="342" r:id="rId45"/>
    <p:sldId id="356" r:id="rId46"/>
    <p:sldId id="357" r:id="rId47"/>
    <p:sldId id="285" r:id="rId48"/>
    <p:sldId id="423" r:id="rId49"/>
    <p:sldId id="325" r:id="rId50"/>
    <p:sldId id="410" r:id="rId51"/>
    <p:sldId id="346" r:id="rId52"/>
    <p:sldId id="347" r:id="rId53"/>
    <p:sldId id="295" r:id="rId54"/>
    <p:sldId id="420" r:id="rId55"/>
    <p:sldId id="297" r:id="rId56"/>
    <p:sldId id="422" r:id="rId57"/>
    <p:sldId id="323" r:id="rId58"/>
  </p:sldIdLst>
  <p:sldSz cx="12192000" cy="6858000"/>
  <p:notesSz cx="6669088" cy="9928225"/>
  <p:embeddedFontLst>
    <p:embeddedFont>
      <p:font typeface="TH Niramit AS" panose="02000506000000020004" pitchFamily="2" charset="-34"/>
      <p:regular r:id="rId61"/>
      <p:bold r:id="rId62"/>
      <p:italic r:id="rId63"/>
      <p:boldItalic r:id="rId64"/>
    </p:embeddedFont>
    <p:embeddedFont>
      <p:font typeface="Calibri" panose="020F0502020204030204" pitchFamily="34" charset="0"/>
      <p:regular r:id="rId65"/>
      <p:bold r:id="rId66"/>
      <p:italic r:id="rId67"/>
      <p:boldItalic r:id="rId68"/>
    </p:embeddedFont>
    <p:embeddedFont>
      <p:font typeface="TH K2D July8" panose="02000506000000020004" pitchFamily="2" charset="-34"/>
      <p:regular r:id="rId69"/>
      <p:bold r:id="rId70"/>
      <p:italic r:id="rId71"/>
      <p:boldItalic r:id="rId72"/>
    </p:embeddedFont>
    <p:embeddedFont>
      <p:font typeface="TH Chakra Petch" panose="02000506000000020004" pitchFamily="2" charset="-34"/>
      <p:regular r:id="rId73"/>
      <p:bold r:id="rId74"/>
      <p:italic r:id="rId75"/>
      <p:boldItalic r:id="rId76"/>
    </p:embeddedFont>
    <p:embeddedFont>
      <p:font typeface="Wingdings 2" panose="05020102010507070707" pitchFamily="18" charset="2"/>
      <p:regular r:id="rId77"/>
    </p:embeddedFont>
    <p:embeddedFont>
      <p:font typeface="TH SarabunPSK" panose="020B0500040200020003" pitchFamily="34" charset="-34"/>
      <p:regular r:id="rId78"/>
      <p:bold r:id="rId79"/>
      <p:italic r:id="rId80"/>
      <p:boldItalic r:id="rId81"/>
    </p:embeddedFont>
    <p:embeddedFont>
      <p:font typeface="TH Baijam" panose="02000506000000020004" pitchFamily="2" charset="-34"/>
      <p:regular r:id="rId82"/>
      <p:bold r:id="rId83"/>
      <p:italic r:id="rId84"/>
      <p:boldItalic r:id="rId85"/>
    </p:embeddedFont>
    <p:embeddedFont>
      <p:font typeface="Calibri Light" panose="020F0302020204030204" pitchFamily="34" charset="0"/>
      <p:regular r:id="rId86"/>
      <p:italic r:id="rId8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FF9933"/>
    <a:srgbClr val="F5F5F5"/>
    <a:srgbClr val="003468"/>
    <a:srgbClr val="003366"/>
    <a:srgbClr val="EF8F69"/>
    <a:srgbClr val="3333CC"/>
    <a:srgbClr val="336699"/>
    <a:srgbClr val="FFCC99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สไตล์สีปานกลาง 3 - เน้น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สไตล์สีอ่อน 2 - เน้น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สไตล์สีอ่อน 2 - เน้น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2D5ABB26-0587-4C30-8999-92F81FD0307C}" styleName="ไม่มีสไตล์ ไม่มีเส้นตาราง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162" autoAdjust="0"/>
    <p:restoredTop sz="94444" autoAdjust="0"/>
  </p:normalViewPr>
  <p:slideViewPr>
    <p:cSldViewPr>
      <p:cViewPr varScale="1">
        <p:scale>
          <a:sx n="113" d="100"/>
          <a:sy n="113" d="100"/>
        </p:scale>
        <p:origin x="114" y="10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font" Target="fonts/font3.fntdata"/><Relationship Id="rId68" Type="http://schemas.openxmlformats.org/officeDocument/2006/relationships/font" Target="fonts/font8.fntdata"/><Relationship Id="rId76" Type="http://schemas.openxmlformats.org/officeDocument/2006/relationships/font" Target="fonts/font16.fntdata"/><Relationship Id="rId84" Type="http://schemas.openxmlformats.org/officeDocument/2006/relationships/font" Target="fonts/font24.fntdata"/><Relationship Id="rId89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6.fntdata"/><Relationship Id="rId74" Type="http://schemas.openxmlformats.org/officeDocument/2006/relationships/font" Target="fonts/font14.fntdata"/><Relationship Id="rId79" Type="http://schemas.openxmlformats.org/officeDocument/2006/relationships/font" Target="fonts/font19.fntdata"/><Relationship Id="rId87" Type="http://schemas.openxmlformats.org/officeDocument/2006/relationships/font" Target="fonts/font27.fntdata"/><Relationship Id="rId5" Type="http://schemas.openxmlformats.org/officeDocument/2006/relationships/slide" Target="slides/slide4.xml"/><Relationship Id="rId61" Type="http://schemas.openxmlformats.org/officeDocument/2006/relationships/font" Target="fonts/font1.fntdata"/><Relationship Id="rId82" Type="http://schemas.openxmlformats.org/officeDocument/2006/relationships/font" Target="fonts/font22.fntdata"/><Relationship Id="rId90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4.fntdata"/><Relationship Id="rId69" Type="http://schemas.openxmlformats.org/officeDocument/2006/relationships/font" Target="fonts/font9.fntdata"/><Relationship Id="rId77" Type="http://schemas.openxmlformats.org/officeDocument/2006/relationships/font" Target="fonts/font17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12.fntdata"/><Relationship Id="rId80" Type="http://schemas.openxmlformats.org/officeDocument/2006/relationships/font" Target="fonts/font20.fntdata"/><Relationship Id="rId85" Type="http://schemas.openxmlformats.org/officeDocument/2006/relationships/font" Target="fonts/font25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67" Type="http://schemas.openxmlformats.org/officeDocument/2006/relationships/font" Target="fonts/font7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2.fntdata"/><Relationship Id="rId70" Type="http://schemas.openxmlformats.org/officeDocument/2006/relationships/font" Target="fonts/font10.fntdata"/><Relationship Id="rId75" Type="http://schemas.openxmlformats.org/officeDocument/2006/relationships/font" Target="fonts/font15.fntdata"/><Relationship Id="rId83" Type="http://schemas.openxmlformats.org/officeDocument/2006/relationships/font" Target="fonts/font23.fntdata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handoutMaster" Target="handoutMasters/handoutMaster1.xml"/><Relationship Id="rId65" Type="http://schemas.openxmlformats.org/officeDocument/2006/relationships/font" Target="fonts/font5.fntdata"/><Relationship Id="rId73" Type="http://schemas.openxmlformats.org/officeDocument/2006/relationships/font" Target="fonts/font13.fntdata"/><Relationship Id="rId78" Type="http://schemas.openxmlformats.org/officeDocument/2006/relationships/font" Target="fonts/font18.fntdata"/><Relationship Id="rId81" Type="http://schemas.openxmlformats.org/officeDocument/2006/relationships/font" Target="fonts/font21.fntdata"/><Relationship Id="rId86" Type="http://schemas.openxmlformats.org/officeDocument/2006/relationships/font" Target="fonts/font26.fntdata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hyperlink" Target="http://www.nupress.grad.nu.ac.th/" TargetMode="External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hyperlink" Target="http://www.nupress.grad.nu.ac.th/other-book/" TargetMode="External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hyperlink" Target="http://www.nupress.grad.nu.ac.th/" TargetMode="External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hyperlink" Target="http://www.nupress.grad.nu.ac.th/other-book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919292-23B4-4D79-BF8B-960C4457E558}" type="doc">
      <dgm:prSet loTypeId="urn:microsoft.com/office/officeart/2011/layout/TabList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DB65350E-B3E6-4E0C-848D-1F4C184C0EDA}">
      <dgm:prSet phldrT="[Text]" custT="1"/>
      <dgm:spPr>
        <a:solidFill>
          <a:schemeClr val="accent2"/>
        </a:solidFill>
      </dgm:spPr>
      <dgm:t>
        <a:bodyPr/>
        <a:lstStyle/>
        <a:p>
          <a:pPr algn="ctr"/>
          <a:r>
            <a:rPr lang="th-TH" sz="36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แบบที่ 1</a:t>
          </a:r>
          <a:endParaRPr lang="en-US" sz="3600" dirty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0861B16A-9D0D-496F-852E-3C4654C71CE5}" type="parTrans" cxnId="{43213FAC-9ECF-487C-B092-844600ECD9D7}">
      <dgm:prSet/>
      <dgm:spPr/>
      <dgm:t>
        <a:bodyPr/>
        <a:lstStyle/>
        <a:p>
          <a:pPr algn="l"/>
          <a:endParaRPr lang="en-US" sz="320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E695A639-DAB3-47FA-B6D8-110FD95D0B6B}" type="sibTrans" cxnId="{43213FAC-9ECF-487C-B092-844600ECD9D7}">
      <dgm:prSet/>
      <dgm:spPr/>
      <dgm:t>
        <a:bodyPr/>
        <a:lstStyle/>
        <a:p>
          <a:pPr algn="l"/>
          <a:endParaRPr lang="en-US" sz="320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C2519A75-9B31-4B70-85D9-EC2EF8281BA2}">
      <dgm:prSet phldrT="[Text]"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th-TH" sz="32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นำเข้ากระบวนการตรวจสอบคุณภาพทางวิชาการ             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th-TH" sz="32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ของสำนักพิมพ์มหาวิทยาลัยนเรศวร</a:t>
          </a:r>
        </a:p>
      </dgm:t>
    </dgm:pt>
    <dgm:pt modelId="{234230E6-BD5D-4DED-A539-2522E97339BE}" type="parTrans" cxnId="{17DEEAD9-2E6A-4588-B5A0-92E9A135D4FB}">
      <dgm:prSet/>
      <dgm:spPr/>
      <dgm:t>
        <a:bodyPr/>
        <a:lstStyle/>
        <a:p>
          <a:pPr algn="l"/>
          <a:endParaRPr lang="en-US" sz="320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76F1F8B7-6563-429A-8EBE-5FD0FAA43AE1}" type="sibTrans" cxnId="{17DEEAD9-2E6A-4588-B5A0-92E9A135D4FB}">
      <dgm:prSet/>
      <dgm:spPr/>
      <dgm:t>
        <a:bodyPr/>
        <a:lstStyle/>
        <a:p>
          <a:pPr algn="l"/>
          <a:endParaRPr lang="en-US" sz="320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4A1D1673-68CD-41E5-BF54-2A7AF61F9D6B}">
      <dgm:prSet phldrT="[Text]" custT="1"/>
      <dgm:spPr/>
      <dgm:t>
        <a:bodyPr/>
        <a:lstStyle/>
        <a:p>
          <a:pPr algn="ctr"/>
          <a:r>
            <a:rPr lang="th-TH" sz="32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ผู้รับบริการ</a:t>
          </a:r>
          <a:endParaRPr lang="en-US" sz="3200" dirty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DCE1A25C-1632-4BA1-928B-9D111D14E575}" type="parTrans" cxnId="{94E2C4CB-22B1-4B20-8FA3-7B051EAD4236}">
      <dgm:prSet/>
      <dgm:spPr/>
      <dgm:t>
        <a:bodyPr/>
        <a:lstStyle/>
        <a:p>
          <a:pPr algn="l"/>
          <a:endParaRPr lang="en-US" sz="320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1F9D8290-A8C3-4955-9D23-AE1FD07E43AF}" type="sibTrans" cxnId="{94E2C4CB-22B1-4B20-8FA3-7B051EAD4236}">
      <dgm:prSet/>
      <dgm:spPr/>
      <dgm:t>
        <a:bodyPr/>
        <a:lstStyle/>
        <a:p>
          <a:pPr algn="l"/>
          <a:endParaRPr lang="en-US" sz="320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BB318E7E-0D0E-4464-8898-EB4421295671}">
      <dgm:prSet phldrT="[Text]" custT="1"/>
      <dgm:spPr/>
      <dgm:t>
        <a:bodyPr/>
        <a:lstStyle/>
        <a:p>
          <a:pPr algn="l"/>
          <a:r>
            <a:rPr lang="th-TH" sz="3200" b="1" dirty="0" smtClean="0">
              <a:solidFill>
                <a:schemeClr val="accent2"/>
              </a:solidFill>
              <a:latin typeface="TH Niramit AS" panose="02000506000000020004" pitchFamily="2" charset="-34"/>
              <a:cs typeface="TH Niramit AS" panose="02000506000000020004" pitchFamily="2" charset="-34"/>
            </a:rPr>
            <a:t>คณาจารย์ บุคลากร ภายในมหาวิทยาลัยนเรศวร</a:t>
          </a:r>
          <a:endParaRPr lang="en-US" sz="3200" dirty="0">
            <a:solidFill>
              <a:schemeClr val="accent2"/>
            </a:solidFill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97A0AB8C-0622-49BE-9F90-B6B670F62E98}" type="parTrans" cxnId="{1D141E9B-189B-48E9-9AD0-F5B26EC2D4DC}">
      <dgm:prSet/>
      <dgm:spPr/>
      <dgm:t>
        <a:bodyPr/>
        <a:lstStyle/>
        <a:p>
          <a:pPr algn="l"/>
          <a:endParaRPr lang="en-US" sz="320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9E71766E-7C33-4136-B03B-F3B58A9C1C36}" type="sibTrans" cxnId="{1D141E9B-189B-48E9-9AD0-F5B26EC2D4DC}">
      <dgm:prSet/>
      <dgm:spPr/>
      <dgm:t>
        <a:bodyPr/>
        <a:lstStyle/>
        <a:p>
          <a:pPr algn="l"/>
          <a:endParaRPr lang="en-US" sz="320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E1A91ED8-CD3D-463D-BC9F-795B1B13FF09}">
      <dgm:prSet phldrT="[Text]" custT="1"/>
      <dgm:spPr/>
      <dgm:t>
        <a:bodyPr/>
        <a:lstStyle/>
        <a:p>
          <a:pPr algn="ctr"/>
          <a:r>
            <a:rPr lang="th-TH" sz="32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ระยะเวลา</a:t>
          </a:r>
          <a:endParaRPr lang="en-US" sz="3200" dirty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73FF4242-B0CB-4207-8BC8-3A8B18C1E5C5}" type="parTrans" cxnId="{193BD949-B5EF-4BEF-B9AB-C4BAF26F8401}">
      <dgm:prSet/>
      <dgm:spPr/>
      <dgm:t>
        <a:bodyPr/>
        <a:lstStyle/>
        <a:p>
          <a:pPr algn="l"/>
          <a:endParaRPr lang="en-US" sz="320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C9F15899-98A5-4AC7-A678-452334C535B4}" type="sibTrans" cxnId="{193BD949-B5EF-4BEF-B9AB-C4BAF26F8401}">
      <dgm:prSet/>
      <dgm:spPr/>
      <dgm:t>
        <a:bodyPr/>
        <a:lstStyle/>
        <a:p>
          <a:pPr algn="l"/>
          <a:endParaRPr lang="en-US" sz="320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9902F904-05F9-4D33-98D9-08971856891F}">
      <dgm:prSet phldrT="[Text]" custT="1"/>
      <dgm:spPr/>
      <dgm:t>
        <a:bodyPr/>
        <a:lstStyle/>
        <a:p>
          <a:pPr algn="l"/>
          <a:r>
            <a:rPr lang="th-TH" sz="32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ประมาณ 6 – 8 เดือน</a:t>
          </a:r>
        </a:p>
      </dgm:t>
    </dgm:pt>
    <dgm:pt modelId="{CF4A7A43-41A9-43DC-94F3-CC9A66BEF983}" type="parTrans" cxnId="{639A3D8A-D486-4A45-89D5-F9B3915B9F8D}">
      <dgm:prSet/>
      <dgm:spPr/>
      <dgm:t>
        <a:bodyPr/>
        <a:lstStyle/>
        <a:p>
          <a:pPr algn="l"/>
          <a:endParaRPr lang="en-US" sz="320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FC27349E-B460-48A1-96F3-42708D0B817B}" type="sibTrans" cxnId="{639A3D8A-D486-4A45-89D5-F9B3915B9F8D}">
      <dgm:prSet/>
      <dgm:spPr/>
      <dgm:t>
        <a:bodyPr/>
        <a:lstStyle/>
        <a:p>
          <a:pPr algn="l"/>
          <a:endParaRPr lang="en-US" sz="320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C807B888-1691-4C2D-B5EC-5FF3184419D8}">
      <dgm:prSet phldrT="[Text]" custT="1"/>
      <dgm:spPr/>
      <dgm:t>
        <a:bodyPr/>
        <a:lstStyle/>
        <a:p>
          <a:pPr algn="ctr"/>
          <a:r>
            <a:rPr lang="th-TH" sz="32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ค่าใช้จ่าย</a:t>
          </a:r>
          <a:endParaRPr lang="en-US" sz="3200" dirty="0"/>
        </a:p>
      </dgm:t>
    </dgm:pt>
    <dgm:pt modelId="{06423A5E-B070-40B1-8B8D-BC0FBBBE6864}" type="parTrans" cxnId="{9F21FDD1-B83C-4A49-99EF-C30AB3511A10}">
      <dgm:prSet/>
      <dgm:spPr/>
      <dgm:t>
        <a:bodyPr/>
        <a:lstStyle/>
        <a:p>
          <a:pPr algn="l"/>
          <a:endParaRPr lang="en-US" sz="3200"/>
        </a:p>
      </dgm:t>
    </dgm:pt>
    <dgm:pt modelId="{5457DB97-B8AD-4E9B-9367-4C8D6F21630A}" type="sibTrans" cxnId="{9F21FDD1-B83C-4A49-99EF-C30AB3511A10}">
      <dgm:prSet/>
      <dgm:spPr/>
      <dgm:t>
        <a:bodyPr/>
        <a:lstStyle/>
        <a:p>
          <a:pPr algn="l"/>
          <a:endParaRPr lang="en-US" sz="3200"/>
        </a:p>
      </dgm:t>
    </dgm:pt>
    <dgm:pt modelId="{3A8EB309-194D-4D4D-A197-809C933FFA9E}">
      <dgm:prSet phldrT="[Text]" custT="1"/>
      <dgm:spPr/>
      <dgm:t>
        <a:bodyPr/>
        <a:lstStyle/>
        <a:p>
          <a:pPr algn="l"/>
          <a:r>
            <a:rPr lang="th-TH" sz="32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ไม่มีค่าใช้จ่าย (มหาวิทยาลัยสนับสนุนงบประมาณ)</a:t>
          </a:r>
          <a:endParaRPr lang="en-US" sz="3200" dirty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92731FF4-C081-493E-8E50-980E079C41F3}" type="parTrans" cxnId="{B4699F96-9D6F-4952-99AA-414CC1CB95DC}">
      <dgm:prSet/>
      <dgm:spPr/>
      <dgm:t>
        <a:bodyPr/>
        <a:lstStyle/>
        <a:p>
          <a:pPr algn="l"/>
          <a:endParaRPr lang="en-US" sz="3200"/>
        </a:p>
      </dgm:t>
    </dgm:pt>
    <dgm:pt modelId="{8A5DD87D-16B0-40ED-A064-FF852647B193}" type="sibTrans" cxnId="{B4699F96-9D6F-4952-99AA-414CC1CB95DC}">
      <dgm:prSet/>
      <dgm:spPr/>
      <dgm:t>
        <a:bodyPr/>
        <a:lstStyle/>
        <a:p>
          <a:pPr algn="l"/>
          <a:endParaRPr lang="en-US" sz="3200"/>
        </a:p>
      </dgm:t>
    </dgm:pt>
    <dgm:pt modelId="{7D526703-880F-4E7F-B583-64EC6D59B8AC}" type="pres">
      <dgm:prSet presAssocID="{6F919292-23B4-4D79-BF8B-960C4457E558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6DBF7550-22C4-4667-A8B6-6860F6539A80}" type="pres">
      <dgm:prSet presAssocID="{DB65350E-B3E6-4E0C-848D-1F4C184C0EDA}" presName="composite" presStyleCnt="0"/>
      <dgm:spPr/>
      <dgm:t>
        <a:bodyPr/>
        <a:lstStyle/>
        <a:p>
          <a:endParaRPr lang="en-US"/>
        </a:p>
      </dgm:t>
    </dgm:pt>
    <dgm:pt modelId="{A40E982C-72B4-4F51-91AE-F0C3223DA527}" type="pres">
      <dgm:prSet presAssocID="{DB65350E-B3E6-4E0C-848D-1F4C184C0EDA}" presName="FirstChild" presStyleLbl="revTx" presStyleIdx="0" presStyleCnt="4" custScaleX="91263" custScaleY="100317" custLinFactNeighborX="-1467" custLinFactNeighborY="2246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88979E-BE9E-4681-A49B-003E98BAB3D8}" type="pres">
      <dgm:prSet presAssocID="{DB65350E-B3E6-4E0C-848D-1F4C184C0EDA}" presName="Parent" presStyleLbl="alignNode1" presStyleIdx="0" presStyleCnt="4" custScaleX="100000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5D8C5F-0712-4D70-ABB3-EAC24FA56BCE}" type="pres">
      <dgm:prSet presAssocID="{DB65350E-B3E6-4E0C-848D-1F4C184C0EDA}" presName="Accent" presStyleLbl="parChTrans1D1" presStyleIdx="0" presStyleCnt="4"/>
      <dgm:spPr/>
      <dgm:t>
        <a:bodyPr/>
        <a:lstStyle/>
        <a:p>
          <a:endParaRPr lang="en-US"/>
        </a:p>
      </dgm:t>
    </dgm:pt>
    <dgm:pt modelId="{1194F1AA-8698-4393-A992-BA51042A2E6E}" type="pres">
      <dgm:prSet presAssocID="{E695A639-DAB3-47FA-B6D8-110FD95D0B6B}" presName="sibTrans" presStyleCnt="0"/>
      <dgm:spPr/>
      <dgm:t>
        <a:bodyPr/>
        <a:lstStyle/>
        <a:p>
          <a:endParaRPr lang="en-US"/>
        </a:p>
      </dgm:t>
    </dgm:pt>
    <dgm:pt modelId="{395DFF2D-38FD-42F9-A3C7-5DBF050F1907}" type="pres">
      <dgm:prSet presAssocID="{4A1D1673-68CD-41E5-BF54-2A7AF61F9D6B}" presName="composite" presStyleCnt="0"/>
      <dgm:spPr/>
      <dgm:t>
        <a:bodyPr/>
        <a:lstStyle/>
        <a:p>
          <a:endParaRPr lang="en-US"/>
        </a:p>
      </dgm:t>
    </dgm:pt>
    <dgm:pt modelId="{F76F4879-2D6F-4409-88DE-0DABF8788D94}" type="pres">
      <dgm:prSet presAssocID="{4A1D1673-68CD-41E5-BF54-2A7AF61F9D6B}" presName="FirstChild" presStyleLbl="revTx" presStyleIdx="1" presStyleCnt="4" custScaleX="91551" custScaleY="53522" custLinFactNeighborX="-1323" custLinFactNeighborY="729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1D2110-9349-4317-8640-5FD1E80269DE}" type="pres">
      <dgm:prSet presAssocID="{4A1D1673-68CD-41E5-BF54-2A7AF61F9D6B}" presName="Parent" presStyleLbl="alignNode1" presStyleIdx="1" presStyleCnt="4" custScaleX="100000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6117D-D059-4453-B7A5-4492D15D595C}" type="pres">
      <dgm:prSet presAssocID="{4A1D1673-68CD-41E5-BF54-2A7AF61F9D6B}" presName="Accent" presStyleLbl="parChTrans1D1" presStyleIdx="1" presStyleCnt="4"/>
      <dgm:spPr/>
      <dgm:t>
        <a:bodyPr/>
        <a:lstStyle/>
        <a:p>
          <a:endParaRPr lang="en-US"/>
        </a:p>
      </dgm:t>
    </dgm:pt>
    <dgm:pt modelId="{C1390739-F118-4509-96BB-A46C2F388466}" type="pres">
      <dgm:prSet presAssocID="{1F9D8290-A8C3-4955-9D23-AE1FD07E43AF}" presName="sibTrans" presStyleCnt="0"/>
      <dgm:spPr/>
      <dgm:t>
        <a:bodyPr/>
        <a:lstStyle/>
        <a:p>
          <a:endParaRPr lang="en-US"/>
        </a:p>
      </dgm:t>
    </dgm:pt>
    <dgm:pt modelId="{12179DD2-AE46-4F01-AE16-263DE426F2F1}" type="pres">
      <dgm:prSet presAssocID="{E1A91ED8-CD3D-463D-BC9F-795B1B13FF09}" presName="composite" presStyleCnt="0"/>
      <dgm:spPr/>
      <dgm:t>
        <a:bodyPr/>
        <a:lstStyle/>
        <a:p>
          <a:endParaRPr lang="en-US"/>
        </a:p>
      </dgm:t>
    </dgm:pt>
    <dgm:pt modelId="{2B935EB7-ECA3-4C8B-8747-E5BAE1E45659}" type="pres">
      <dgm:prSet presAssocID="{E1A91ED8-CD3D-463D-BC9F-795B1B13FF09}" presName="FirstChild" presStyleLbl="revTx" presStyleIdx="2" presStyleCnt="4" custScaleX="53081" custScaleY="65955" custLinFactNeighborX="-20558" custLinFactNeighborY="-78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D28FB1-BBF7-4EB5-AC44-8490A57336C9}" type="pres">
      <dgm:prSet presAssocID="{E1A91ED8-CD3D-463D-BC9F-795B1B13FF09}" presName="Parent" presStyleLbl="alignNode1" presStyleIdx="2" presStyleCnt="4" custScaleX="100000" custLinFactNeighborX="0" custLinFactNeighborY="1274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847A85-4278-4929-9E8F-CBEC1E88ED03}" type="pres">
      <dgm:prSet presAssocID="{E1A91ED8-CD3D-463D-BC9F-795B1B13FF09}" presName="Accent" presStyleLbl="parChTrans1D1" presStyleIdx="2" presStyleCnt="4"/>
      <dgm:spPr/>
      <dgm:t>
        <a:bodyPr/>
        <a:lstStyle/>
        <a:p>
          <a:endParaRPr lang="en-US"/>
        </a:p>
      </dgm:t>
    </dgm:pt>
    <dgm:pt modelId="{5E49BFE6-C0B8-4340-B02B-C4DB9320EAB5}" type="pres">
      <dgm:prSet presAssocID="{C9F15899-98A5-4AC7-A678-452334C535B4}" presName="sibTrans" presStyleCnt="0"/>
      <dgm:spPr/>
      <dgm:t>
        <a:bodyPr/>
        <a:lstStyle/>
        <a:p>
          <a:endParaRPr lang="en-US"/>
        </a:p>
      </dgm:t>
    </dgm:pt>
    <dgm:pt modelId="{9ED2DF74-B005-4C01-9791-E057BE46A9B9}" type="pres">
      <dgm:prSet presAssocID="{C807B888-1691-4C2D-B5EC-5FF3184419D8}" presName="composite" presStyleCnt="0"/>
      <dgm:spPr/>
      <dgm:t>
        <a:bodyPr/>
        <a:lstStyle/>
        <a:p>
          <a:endParaRPr lang="en-US"/>
        </a:p>
      </dgm:t>
    </dgm:pt>
    <dgm:pt modelId="{46985ADE-D2A2-40BC-B1F3-216DE067198D}" type="pres">
      <dgm:prSet presAssocID="{C807B888-1691-4C2D-B5EC-5FF3184419D8}" presName="FirstChild" presStyleLbl="revTx" presStyleIdx="3" presStyleCnt="4" custScaleX="84585" custScaleY="65894" custLinFactNeighborX="-4806" custLinFactNeighborY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94CD20-FD03-4FE2-9ECE-2F4F99EA4B27}" type="pres">
      <dgm:prSet presAssocID="{C807B888-1691-4C2D-B5EC-5FF3184419D8}" presName="Parent" presStyleLbl="alignNode1" presStyleIdx="3" presStyleCnt="4" custScaleX="100000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84EE98-B250-4D60-BF74-BBC4CDE1ECEC}" type="pres">
      <dgm:prSet presAssocID="{C807B888-1691-4C2D-B5EC-5FF3184419D8}" presName="Accent" presStyleLbl="parChTrans1D1" presStyleIdx="3" presStyleCnt="4"/>
      <dgm:spPr/>
      <dgm:t>
        <a:bodyPr/>
        <a:lstStyle/>
        <a:p>
          <a:endParaRPr lang="en-US"/>
        </a:p>
      </dgm:t>
    </dgm:pt>
  </dgm:ptLst>
  <dgm:cxnLst>
    <dgm:cxn modelId="{A22E0B97-DA6B-4BB7-A342-89F81EAC8628}" type="presOf" srcId="{6F919292-23B4-4D79-BF8B-960C4457E558}" destId="{7D526703-880F-4E7F-B583-64EC6D59B8AC}" srcOrd="0" destOrd="0" presId="urn:microsoft.com/office/officeart/2011/layout/TabList"/>
    <dgm:cxn modelId="{FBB1F5FC-6DF5-44E7-86E2-7D32493C9F98}" type="presOf" srcId="{E1A91ED8-CD3D-463D-BC9F-795B1B13FF09}" destId="{36D28FB1-BBF7-4EB5-AC44-8490A57336C9}" srcOrd="0" destOrd="0" presId="urn:microsoft.com/office/officeart/2011/layout/TabList"/>
    <dgm:cxn modelId="{94E2C4CB-22B1-4B20-8FA3-7B051EAD4236}" srcId="{6F919292-23B4-4D79-BF8B-960C4457E558}" destId="{4A1D1673-68CD-41E5-BF54-2A7AF61F9D6B}" srcOrd="1" destOrd="0" parTransId="{DCE1A25C-1632-4BA1-928B-9D111D14E575}" sibTransId="{1F9D8290-A8C3-4955-9D23-AE1FD07E43AF}"/>
    <dgm:cxn modelId="{503AA073-1217-489D-9080-3742E4711306}" type="presOf" srcId="{BB318E7E-0D0E-4464-8898-EB4421295671}" destId="{F76F4879-2D6F-4409-88DE-0DABF8788D94}" srcOrd="0" destOrd="0" presId="urn:microsoft.com/office/officeart/2011/layout/TabList"/>
    <dgm:cxn modelId="{17DEEAD9-2E6A-4588-B5A0-92E9A135D4FB}" srcId="{DB65350E-B3E6-4E0C-848D-1F4C184C0EDA}" destId="{C2519A75-9B31-4B70-85D9-EC2EF8281BA2}" srcOrd="0" destOrd="0" parTransId="{234230E6-BD5D-4DED-A539-2522E97339BE}" sibTransId="{76F1F8B7-6563-429A-8EBE-5FD0FAA43AE1}"/>
    <dgm:cxn modelId="{9BC67DD1-9035-4186-BDC2-0974FEE50F71}" type="presOf" srcId="{3A8EB309-194D-4D4D-A197-809C933FFA9E}" destId="{46985ADE-D2A2-40BC-B1F3-216DE067198D}" srcOrd="0" destOrd="0" presId="urn:microsoft.com/office/officeart/2011/layout/TabList"/>
    <dgm:cxn modelId="{9F21FDD1-B83C-4A49-99EF-C30AB3511A10}" srcId="{6F919292-23B4-4D79-BF8B-960C4457E558}" destId="{C807B888-1691-4C2D-B5EC-5FF3184419D8}" srcOrd="3" destOrd="0" parTransId="{06423A5E-B070-40B1-8B8D-BC0FBBBE6864}" sibTransId="{5457DB97-B8AD-4E9B-9367-4C8D6F21630A}"/>
    <dgm:cxn modelId="{43213FAC-9ECF-487C-B092-844600ECD9D7}" srcId="{6F919292-23B4-4D79-BF8B-960C4457E558}" destId="{DB65350E-B3E6-4E0C-848D-1F4C184C0EDA}" srcOrd="0" destOrd="0" parTransId="{0861B16A-9D0D-496F-852E-3C4654C71CE5}" sibTransId="{E695A639-DAB3-47FA-B6D8-110FD95D0B6B}"/>
    <dgm:cxn modelId="{B4699F96-9D6F-4952-99AA-414CC1CB95DC}" srcId="{C807B888-1691-4C2D-B5EC-5FF3184419D8}" destId="{3A8EB309-194D-4D4D-A197-809C933FFA9E}" srcOrd="0" destOrd="0" parTransId="{92731FF4-C081-493E-8E50-980E079C41F3}" sibTransId="{8A5DD87D-16B0-40ED-A064-FF852647B193}"/>
    <dgm:cxn modelId="{444DD017-3DAB-4B2D-9668-5B290C9B9817}" type="presOf" srcId="{C807B888-1691-4C2D-B5EC-5FF3184419D8}" destId="{8D94CD20-FD03-4FE2-9ECE-2F4F99EA4B27}" srcOrd="0" destOrd="0" presId="urn:microsoft.com/office/officeart/2011/layout/TabList"/>
    <dgm:cxn modelId="{1D141E9B-189B-48E9-9AD0-F5B26EC2D4DC}" srcId="{4A1D1673-68CD-41E5-BF54-2A7AF61F9D6B}" destId="{BB318E7E-0D0E-4464-8898-EB4421295671}" srcOrd="0" destOrd="0" parTransId="{97A0AB8C-0622-49BE-9F90-B6B670F62E98}" sibTransId="{9E71766E-7C33-4136-B03B-F3B58A9C1C36}"/>
    <dgm:cxn modelId="{E004881F-6FF3-4DA0-AC32-BB484DF4CF70}" type="presOf" srcId="{C2519A75-9B31-4B70-85D9-EC2EF8281BA2}" destId="{A40E982C-72B4-4F51-91AE-F0C3223DA527}" srcOrd="0" destOrd="0" presId="urn:microsoft.com/office/officeart/2011/layout/TabList"/>
    <dgm:cxn modelId="{06AC8AFE-9740-4C71-A72E-D17AC418051B}" type="presOf" srcId="{4A1D1673-68CD-41E5-BF54-2A7AF61F9D6B}" destId="{331D2110-9349-4317-8640-5FD1E80269DE}" srcOrd="0" destOrd="0" presId="urn:microsoft.com/office/officeart/2011/layout/TabList"/>
    <dgm:cxn modelId="{E0C84952-F19A-4EE9-9EC7-F00E5CE0ECEA}" type="presOf" srcId="{DB65350E-B3E6-4E0C-848D-1F4C184C0EDA}" destId="{0388979E-BE9E-4681-A49B-003E98BAB3D8}" srcOrd="0" destOrd="0" presId="urn:microsoft.com/office/officeart/2011/layout/TabList"/>
    <dgm:cxn modelId="{193BD949-B5EF-4BEF-B9AB-C4BAF26F8401}" srcId="{6F919292-23B4-4D79-BF8B-960C4457E558}" destId="{E1A91ED8-CD3D-463D-BC9F-795B1B13FF09}" srcOrd="2" destOrd="0" parTransId="{73FF4242-B0CB-4207-8BC8-3A8B18C1E5C5}" sibTransId="{C9F15899-98A5-4AC7-A678-452334C535B4}"/>
    <dgm:cxn modelId="{D4090B33-6990-497B-A95A-DDECDF30EC90}" type="presOf" srcId="{9902F904-05F9-4D33-98D9-08971856891F}" destId="{2B935EB7-ECA3-4C8B-8747-E5BAE1E45659}" srcOrd="0" destOrd="0" presId="urn:microsoft.com/office/officeart/2011/layout/TabList"/>
    <dgm:cxn modelId="{639A3D8A-D486-4A45-89D5-F9B3915B9F8D}" srcId="{E1A91ED8-CD3D-463D-BC9F-795B1B13FF09}" destId="{9902F904-05F9-4D33-98D9-08971856891F}" srcOrd="0" destOrd="0" parTransId="{CF4A7A43-41A9-43DC-94F3-CC9A66BEF983}" sibTransId="{FC27349E-B460-48A1-96F3-42708D0B817B}"/>
    <dgm:cxn modelId="{D9F5FFFE-7C25-4031-9596-3C652F61E379}" type="presParOf" srcId="{7D526703-880F-4E7F-B583-64EC6D59B8AC}" destId="{6DBF7550-22C4-4667-A8B6-6860F6539A80}" srcOrd="0" destOrd="0" presId="urn:microsoft.com/office/officeart/2011/layout/TabList"/>
    <dgm:cxn modelId="{26D31059-49CA-41C3-A4B2-B45080AA2A74}" type="presParOf" srcId="{6DBF7550-22C4-4667-A8B6-6860F6539A80}" destId="{A40E982C-72B4-4F51-91AE-F0C3223DA527}" srcOrd="0" destOrd="0" presId="urn:microsoft.com/office/officeart/2011/layout/TabList"/>
    <dgm:cxn modelId="{FC719366-1DFD-4A62-8979-39F9D43BBF8C}" type="presParOf" srcId="{6DBF7550-22C4-4667-A8B6-6860F6539A80}" destId="{0388979E-BE9E-4681-A49B-003E98BAB3D8}" srcOrd="1" destOrd="0" presId="urn:microsoft.com/office/officeart/2011/layout/TabList"/>
    <dgm:cxn modelId="{60AD7E4F-50B9-481D-A744-52304BC6C216}" type="presParOf" srcId="{6DBF7550-22C4-4667-A8B6-6860F6539A80}" destId="{0A5D8C5F-0712-4D70-ABB3-EAC24FA56BCE}" srcOrd="2" destOrd="0" presId="urn:microsoft.com/office/officeart/2011/layout/TabList"/>
    <dgm:cxn modelId="{C2580E85-189F-41EF-9733-E157A9DEDD90}" type="presParOf" srcId="{7D526703-880F-4E7F-B583-64EC6D59B8AC}" destId="{1194F1AA-8698-4393-A992-BA51042A2E6E}" srcOrd="1" destOrd="0" presId="urn:microsoft.com/office/officeart/2011/layout/TabList"/>
    <dgm:cxn modelId="{48662620-0AE8-41E5-86C7-F2C418FEDB1A}" type="presParOf" srcId="{7D526703-880F-4E7F-B583-64EC6D59B8AC}" destId="{395DFF2D-38FD-42F9-A3C7-5DBF050F1907}" srcOrd="2" destOrd="0" presId="urn:microsoft.com/office/officeart/2011/layout/TabList"/>
    <dgm:cxn modelId="{8CDB32B5-DDCA-49E5-83F9-250BAE2BBAFA}" type="presParOf" srcId="{395DFF2D-38FD-42F9-A3C7-5DBF050F1907}" destId="{F76F4879-2D6F-4409-88DE-0DABF8788D94}" srcOrd="0" destOrd="0" presId="urn:microsoft.com/office/officeart/2011/layout/TabList"/>
    <dgm:cxn modelId="{4B4DAE7A-5D09-4AA5-9C61-2D7BA05D06FF}" type="presParOf" srcId="{395DFF2D-38FD-42F9-A3C7-5DBF050F1907}" destId="{331D2110-9349-4317-8640-5FD1E80269DE}" srcOrd="1" destOrd="0" presId="urn:microsoft.com/office/officeart/2011/layout/TabList"/>
    <dgm:cxn modelId="{E8D21288-F35A-4853-A11B-21D3EAE9DF53}" type="presParOf" srcId="{395DFF2D-38FD-42F9-A3C7-5DBF050F1907}" destId="{7566117D-D059-4453-B7A5-4492D15D595C}" srcOrd="2" destOrd="0" presId="urn:microsoft.com/office/officeart/2011/layout/TabList"/>
    <dgm:cxn modelId="{3F7A4999-EBDE-412B-BAE7-42B9C483016A}" type="presParOf" srcId="{7D526703-880F-4E7F-B583-64EC6D59B8AC}" destId="{C1390739-F118-4509-96BB-A46C2F388466}" srcOrd="3" destOrd="0" presId="urn:microsoft.com/office/officeart/2011/layout/TabList"/>
    <dgm:cxn modelId="{CE3F4560-4ED4-48B1-BB39-627786FA75AD}" type="presParOf" srcId="{7D526703-880F-4E7F-B583-64EC6D59B8AC}" destId="{12179DD2-AE46-4F01-AE16-263DE426F2F1}" srcOrd="4" destOrd="0" presId="urn:microsoft.com/office/officeart/2011/layout/TabList"/>
    <dgm:cxn modelId="{090263D1-319F-4A8A-A06A-7237498041AC}" type="presParOf" srcId="{12179DD2-AE46-4F01-AE16-263DE426F2F1}" destId="{2B935EB7-ECA3-4C8B-8747-E5BAE1E45659}" srcOrd="0" destOrd="0" presId="urn:microsoft.com/office/officeart/2011/layout/TabList"/>
    <dgm:cxn modelId="{298FFBD5-DA48-4FC4-8502-C0D49CA17AFC}" type="presParOf" srcId="{12179DD2-AE46-4F01-AE16-263DE426F2F1}" destId="{36D28FB1-BBF7-4EB5-AC44-8490A57336C9}" srcOrd="1" destOrd="0" presId="urn:microsoft.com/office/officeart/2011/layout/TabList"/>
    <dgm:cxn modelId="{1F0D1AA9-A768-41FF-94CF-D83185B1A033}" type="presParOf" srcId="{12179DD2-AE46-4F01-AE16-263DE426F2F1}" destId="{20847A85-4278-4929-9E8F-CBEC1E88ED03}" srcOrd="2" destOrd="0" presId="urn:microsoft.com/office/officeart/2011/layout/TabList"/>
    <dgm:cxn modelId="{DA1B405A-AB00-45B5-B359-688DE506939B}" type="presParOf" srcId="{7D526703-880F-4E7F-B583-64EC6D59B8AC}" destId="{5E49BFE6-C0B8-4340-B02B-C4DB9320EAB5}" srcOrd="5" destOrd="0" presId="urn:microsoft.com/office/officeart/2011/layout/TabList"/>
    <dgm:cxn modelId="{5BD9E63F-BFC5-4456-83DA-F6DA5A88AB01}" type="presParOf" srcId="{7D526703-880F-4E7F-B583-64EC6D59B8AC}" destId="{9ED2DF74-B005-4C01-9791-E057BE46A9B9}" srcOrd="6" destOrd="0" presId="urn:microsoft.com/office/officeart/2011/layout/TabList"/>
    <dgm:cxn modelId="{7E88A82A-9A32-4889-A232-E2402F583B11}" type="presParOf" srcId="{9ED2DF74-B005-4C01-9791-E057BE46A9B9}" destId="{46985ADE-D2A2-40BC-B1F3-216DE067198D}" srcOrd="0" destOrd="0" presId="urn:microsoft.com/office/officeart/2011/layout/TabList"/>
    <dgm:cxn modelId="{39DE5D4E-DECC-4111-A79E-C423620AC184}" type="presParOf" srcId="{9ED2DF74-B005-4C01-9791-E057BE46A9B9}" destId="{8D94CD20-FD03-4FE2-9ECE-2F4F99EA4B27}" srcOrd="1" destOrd="0" presId="urn:microsoft.com/office/officeart/2011/layout/TabList"/>
    <dgm:cxn modelId="{9C6859E1-A04E-4F77-A988-9EBB74ECC8C2}" type="presParOf" srcId="{9ED2DF74-B005-4C01-9791-E057BE46A9B9}" destId="{4384EE98-B250-4D60-BF74-BBC4CDE1ECEC}" srcOrd="2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F919292-23B4-4D79-BF8B-960C4457E558}" type="doc">
      <dgm:prSet loTypeId="urn:microsoft.com/office/officeart/2011/layout/TabLis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DB65350E-B3E6-4E0C-848D-1F4C184C0EDA}">
      <dgm:prSet phldrT="[Text]" custT="1"/>
      <dgm:spPr/>
      <dgm:t>
        <a:bodyPr/>
        <a:lstStyle/>
        <a:p>
          <a:pPr>
            <a:spcAft>
              <a:spcPts val="0"/>
            </a:spcAft>
          </a:pPr>
          <a:r>
            <a:rPr lang="th-TH" sz="3600" b="1" dirty="0" smtClean="0">
              <a:solidFill>
                <a:schemeClr val="tx1"/>
              </a:solidFill>
              <a:effectLst/>
              <a:latin typeface="TH Niramit AS" panose="02000506000000020004" pitchFamily="2" charset="-34"/>
              <a:cs typeface="TH Niramit AS" panose="02000506000000020004" pitchFamily="2" charset="-34"/>
            </a:rPr>
            <a:t>แบบที่ 1 นำเข้ากระบวนการ</a:t>
          </a:r>
          <a:endParaRPr lang="en-US" sz="3600" b="1" dirty="0">
            <a:solidFill>
              <a:schemeClr val="tx1"/>
            </a:solidFill>
            <a:effectLst/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0861B16A-9D0D-496F-852E-3C4654C71CE5}" type="parTrans" cxnId="{43213FAC-9ECF-487C-B092-844600ECD9D7}">
      <dgm:prSet/>
      <dgm:spPr/>
      <dgm:t>
        <a:bodyPr/>
        <a:lstStyle/>
        <a:p>
          <a:endParaRPr lang="en-US" sz="240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E695A639-DAB3-47FA-B6D8-110FD95D0B6B}" type="sibTrans" cxnId="{43213FAC-9ECF-487C-B092-844600ECD9D7}">
      <dgm:prSet/>
      <dgm:spPr/>
      <dgm:t>
        <a:bodyPr/>
        <a:lstStyle/>
        <a:p>
          <a:endParaRPr lang="en-US" sz="240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DBC72CB1-62AD-421D-BF6B-33B9DBD125D1}">
      <dgm:prSet phldrT="[Text]" custT="1"/>
      <dgm:spPr/>
      <dgm:t>
        <a:bodyPr/>
        <a:lstStyle/>
        <a:p>
          <a:pPr marL="0" indent="901700" algn="l"/>
          <a:r>
            <a:rPr lang="th-TH" sz="3200" b="0" dirty="0" smtClean="0">
              <a:effectLst/>
              <a:latin typeface="TH Niramit AS" panose="02000506000000020004" pitchFamily="2" charset="-34"/>
              <a:cs typeface="TH Niramit AS" panose="02000506000000020004" pitchFamily="2" charset="-34"/>
            </a:rPr>
            <a:t> ต้นฉบับ (ฉบับจริง) จำนวน 1 เล่ม		 </a:t>
          </a:r>
          <a:endParaRPr lang="th-TH" sz="3200" b="0" dirty="0" smtClean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76C6AD3C-5F9B-42C1-A404-761F4F3F94CD}" type="parTrans" cxnId="{297311E6-1866-428F-BC11-CFA8CF12FE2A}">
      <dgm:prSet/>
      <dgm:spPr/>
      <dgm:t>
        <a:bodyPr/>
        <a:lstStyle/>
        <a:p>
          <a:endParaRPr lang="en-US"/>
        </a:p>
      </dgm:t>
    </dgm:pt>
    <dgm:pt modelId="{39730AB7-45CC-4B01-998E-DAA7CBD29DFD}" type="sibTrans" cxnId="{297311E6-1866-428F-BC11-CFA8CF12FE2A}">
      <dgm:prSet/>
      <dgm:spPr/>
      <dgm:t>
        <a:bodyPr/>
        <a:lstStyle/>
        <a:p>
          <a:endParaRPr lang="en-US"/>
        </a:p>
      </dgm:t>
    </dgm:pt>
    <dgm:pt modelId="{ED8D0FB7-F2BA-4867-9F6A-E95F843D8A7F}">
      <dgm:prSet phldrT="[Text]" custT="1"/>
      <dgm:spPr/>
      <dgm:t>
        <a:bodyPr/>
        <a:lstStyle/>
        <a:p>
          <a:pPr marL="0" indent="901700" algn="l"/>
          <a:r>
            <a:rPr lang="th-TH" sz="32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Niramit AS" panose="02000506000000020004" pitchFamily="2" charset="-34"/>
              <a:cs typeface="TH Niramit AS" panose="02000506000000020004" pitchFamily="2" charset="-34"/>
            </a:rPr>
            <a:t> แบบฟอร์มยืนยันลิขสิทธิ์ (สนพ.10)</a:t>
          </a:r>
        </a:p>
      </dgm:t>
    </dgm:pt>
    <dgm:pt modelId="{F6CE8F62-E64B-42E2-A7CF-9524F3A59FC8}" type="parTrans" cxnId="{2A5973FB-D19C-4B76-947A-D4280B83390D}">
      <dgm:prSet/>
      <dgm:spPr/>
      <dgm:t>
        <a:bodyPr/>
        <a:lstStyle/>
        <a:p>
          <a:endParaRPr lang="en-US"/>
        </a:p>
      </dgm:t>
    </dgm:pt>
    <dgm:pt modelId="{048DC79D-6644-4AFE-B62C-FCC53705A5C5}" type="sibTrans" cxnId="{2A5973FB-D19C-4B76-947A-D4280B83390D}">
      <dgm:prSet/>
      <dgm:spPr/>
      <dgm:t>
        <a:bodyPr/>
        <a:lstStyle/>
        <a:p>
          <a:endParaRPr lang="en-US"/>
        </a:p>
      </dgm:t>
    </dgm:pt>
    <dgm:pt modelId="{5F83BE61-A687-42BD-B7DE-7192C2E9DD8A}">
      <dgm:prSet phldrT="[Text]" custT="1"/>
      <dgm:spPr/>
      <dgm:t>
        <a:bodyPr/>
        <a:lstStyle/>
        <a:p>
          <a:pPr marL="0" indent="901700" algn="l"/>
          <a:r>
            <a:rPr lang="th-TH" sz="3200" b="0" dirty="0" smtClean="0">
              <a:effectLst/>
              <a:latin typeface="TH Niramit AS" panose="02000506000000020004" pitchFamily="2" charset="-34"/>
              <a:cs typeface="TH Niramit AS" panose="02000506000000020004" pitchFamily="2" charset="-34"/>
            </a:rPr>
            <a:t> แบบฟอร์มเสนอขอจัดทำ (สนพ.5/ 6/ 7)	 </a:t>
          </a:r>
          <a:endParaRPr lang="th-TH" sz="3200" b="0" dirty="0" smtClean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F3625DAC-3D77-47A3-BE96-D688A094EBDC}" type="parTrans" cxnId="{E94ADF38-B0D9-4F0E-AE9A-E260310547AC}">
      <dgm:prSet/>
      <dgm:spPr/>
      <dgm:t>
        <a:bodyPr/>
        <a:lstStyle/>
        <a:p>
          <a:endParaRPr lang="en-US"/>
        </a:p>
      </dgm:t>
    </dgm:pt>
    <dgm:pt modelId="{77D885DD-63B8-4C2D-ADDD-A88C93583CF3}" type="sibTrans" cxnId="{E94ADF38-B0D9-4F0E-AE9A-E260310547AC}">
      <dgm:prSet/>
      <dgm:spPr/>
      <dgm:t>
        <a:bodyPr/>
        <a:lstStyle/>
        <a:p>
          <a:endParaRPr lang="en-US"/>
        </a:p>
      </dgm:t>
    </dgm:pt>
    <dgm:pt modelId="{4646CFAD-5C0B-499F-859A-A69D813BEC2F}">
      <dgm:prSet phldrT="[Text]" custT="1"/>
      <dgm:spPr/>
      <dgm:t>
        <a:bodyPr/>
        <a:lstStyle/>
        <a:p>
          <a:pPr marL="0" indent="901700" algn="l"/>
          <a:r>
            <a:rPr lang="th-TH" sz="3200" b="0" dirty="0" smtClean="0">
              <a:effectLst/>
              <a:latin typeface="TH Niramit AS" panose="02000506000000020004" pitchFamily="2" charset="-34"/>
              <a:cs typeface="TH Niramit AS" panose="02000506000000020004" pitchFamily="2" charset="-34"/>
            </a:rPr>
            <a:t> ซีดี/ไฟล์ข้อมูล บันทึกเป็น</a:t>
          </a:r>
          <a:r>
            <a:rPr lang="en-US" sz="3200" b="0" dirty="0" smtClean="0">
              <a:effectLst/>
              <a:latin typeface="TH Niramit AS" panose="02000506000000020004" pitchFamily="2" charset="-34"/>
              <a:cs typeface="TH Niramit AS" panose="02000506000000020004" pitchFamily="2" charset="-34"/>
            </a:rPr>
            <a:t> Word </a:t>
          </a:r>
          <a:r>
            <a:rPr lang="th-TH" sz="3200" b="0" dirty="0" smtClean="0">
              <a:effectLst/>
              <a:latin typeface="TH Niramit AS" panose="02000506000000020004" pitchFamily="2" charset="-34"/>
              <a:cs typeface="TH Niramit AS" panose="02000506000000020004" pitchFamily="2" charset="-34"/>
            </a:rPr>
            <a:t>และ </a:t>
          </a:r>
          <a:r>
            <a:rPr lang="en-US" sz="3200" b="0" dirty="0" smtClean="0">
              <a:effectLst/>
              <a:latin typeface="TH Niramit AS" panose="02000506000000020004" pitchFamily="2" charset="-34"/>
              <a:cs typeface="TH Niramit AS" panose="02000506000000020004" pitchFamily="2" charset="-34"/>
            </a:rPr>
            <a:t>PDF</a:t>
          </a:r>
          <a:r>
            <a:rPr lang="th-TH" sz="3200" b="0" dirty="0" smtClean="0">
              <a:effectLst/>
              <a:latin typeface="TH Niramit AS" panose="02000506000000020004" pitchFamily="2" charset="-34"/>
              <a:cs typeface="TH Niramit AS" panose="02000506000000020004" pitchFamily="2" charset="-34"/>
            </a:rPr>
            <a:t>	 </a:t>
          </a:r>
          <a:endParaRPr lang="th-TH" sz="3200" b="0" dirty="0" smtClean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FCA4117A-379A-41B5-A277-5650A3F3283D}" type="parTrans" cxnId="{76850EF8-C09B-41D7-B6A4-8550FA93C646}">
      <dgm:prSet/>
      <dgm:spPr/>
      <dgm:t>
        <a:bodyPr/>
        <a:lstStyle/>
        <a:p>
          <a:endParaRPr lang="en-US"/>
        </a:p>
      </dgm:t>
    </dgm:pt>
    <dgm:pt modelId="{D8FD5A23-4494-4D36-A5DD-328E5DB10577}" type="sibTrans" cxnId="{76850EF8-C09B-41D7-B6A4-8550FA93C646}">
      <dgm:prSet/>
      <dgm:spPr/>
      <dgm:t>
        <a:bodyPr/>
        <a:lstStyle/>
        <a:p>
          <a:endParaRPr lang="en-US"/>
        </a:p>
      </dgm:t>
    </dgm:pt>
    <dgm:pt modelId="{C2519A75-9B31-4B70-85D9-EC2EF8281BA2}">
      <dgm:prSet phldrT="[Text]" custT="1"/>
      <dgm:spPr/>
      <dgm:t>
        <a:bodyPr anchor="ctr"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th-TH" sz="2400" b="1" u="none" dirty="0" smtClean="0">
              <a:solidFill>
                <a:schemeClr val="tx1"/>
              </a:solidFill>
              <a:effectLst/>
              <a:latin typeface="TH Niramit AS" panose="02000506000000020004" pitchFamily="2" charset="-34"/>
              <a:cs typeface="TH Niramit AS" panose="02000506000000020004" pitchFamily="2" charset="-34"/>
            </a:rPr>
            <a:t>สามารถดาวน์โหลดแบบฟอร์มได้ที่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en-US" sz="2400" b="1" u="sng" dirty="0" smtClean="0">
              <a:solidFill>
                <a:schemeClr val="tx1"/>
              </a:solidFill>
              <a:effectLst/>
              <a:latin typeface="TH Niramit AS" panose="02000506000000020004" pitchFamily="2" charset="-34"/>
              <a:cs typeface="TH Niramit AS" panose="02000506000000020004" pitchFamily="2" charset="-34"/>
              <a:hlinkClick xmlns:r="http://schemas.openxmlformats.org/officeDocument/2006/relationships" r:id="rId1"/>
            </a:rPr>
            <a:t>www.nupress.grad.nu.ac.th</a:t>
          </a:r>
          <a:r>
            <a:rPr lang="th-TH" sz="2400" b="1" u="sng" dirty="0" smtClean="0">
              <a:solidFill>
                <a:schemeClr val="tx1"/>
              </a:solidFill>
              <a:effectLst/>
              <a:latin typeface="TH Niramit AS" panose="02000506000000020004" pitchFamily="2" charset="-34"/>
              <a:cs typeface="TH Niramit AS" panose="02000506000000020004" pitchFamily="2" charset="-34"/>
              <a:hlinkClick xmlns:r="http://schemas.openxmlformats.org/officeDocument/2006/relationships" r:id="rId1"/>
            </a:rPr>
            <a:t>/แบบฟอร์ม/</a:t>
          </a:r>
          <a:endParaRPr lang="th-TH" sz="2400" b="1" u="sng" dirty="0" smtClean="0">
            <a:solidFill>
              <a:schemeClr val="tx1"/>
            </a:solidFill>
            <a:effectLst/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76F1F8B7-6563-429A-8EBE-5FD0FAA43AE1}" type="sibTrans" cxnId="{17DEEAD9-2E6A-4588-B5A0-92E9A135D4FB}">
      <dgm:prSet/>
      <dgm:spPr/>
      <dgm:t>
        <a:bodyPr/>
        <a:lstStyle/>
        <a:p>
          <a:endParaRPr lang="en-US" sz="240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234230E6-BD5D-4DED-A539-2522E97339BE}" type="parTrans" cxnId="{17DEEAD9-2E6A-4588-B5A0-92E9A135D4FB}">
      <dgm:prSet/>
      <dgm:spPr/>
      <dgm:t>
        <a:bodyPr/>
        <a:lstStyle/>
        <a:p>
          <a:endParaRPr lang="en-US" sz="240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7D526703-880F-4E7F-B583-64EC6D59B8AC}" type="pres">
      <dgm:prSet presAssocID="{6F919292-23B4-4D79-BF8B-960C4457E558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6DBF7550-22C4-4667-A8B6-6860F6539A80}" type="pres">
      <dgm:prSet presAssocID="{DB65350E-B3E6-4E0C-848D-1F4C184C0EDA}" presName="composite" presStyleCnt="0"/>
      <dgm:spPr/>
    </dgm:pt>
    <dgm:pt modelId="{A40E982C-72B4-4F51-91AE-F0C3223DA527}" type="pres">
      <dgm:prSet presAssocID="{DB65350E-B3E6-4E0C-848D-1F4C184C0EDA}" presName="FirstChild" presStyleLbl="revTx" presStyleIdx="0" presStyleCnt="2" custScaleX="66111" custScaleY="98911" custLinFactNeighborX="7700" custLinFactNeighborY="462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88979E-BE9E-4681-A49B-003E98BAB3D8}" type="pres">
      <dgm:prSet presAssocID="{DB65350E-B3E6-4E0C-848D-1F4C184C0EDA}" presName="Parent" presStyleLbl="alignNode1" presStyleIdx="0" presStyleCnt="1" custScaleX="183393" custLinFactNeighborX="19360" custLinFactNeighborY="-147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5D8C5F-0712-4D70-ABB3-EAC24FA56BCE}" type="pres">
      <dgm:prSet presAssocID="{DB65350E-B3E6-4E0C-848D-1F4C184C0EDA}" presName="Accent" presStyleLbl="parChTrans1D1" presStyleIdx="0" presStyleCnt="1" custLinFactNeighborX="-7688"/>
      <dgm:spPr/>
    </dgm:pt>
    <dgm:pt modelId="{F9E67F44-3653-4848-9E9B-A48233EC409C}" type="pres">
      <dgm:prSet presAssocID="{DB65350E-B3E6-4E0C-848D-1F4C184C0EDA}" presName="Child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13F7D82-BE87-4AD5-AB65-823E74C748AE}" type="presOf" srcId="{ED8D0FB7-F2BA-4867-9F6A-E95F843D8A7F}" destId="{F9E67F44-3653-4848-9E9B-A48233EC409C}" srcOrd="0" destOrd="3" presId="urn:microsoft.com/office/officeart/2011/layout/TabList"/>
    <dgm:cxn modelId="{E0C84952-F19A-4EE9-9EC7-F00E5CE0ECEA}" type="presOf" srcId="{DB65350E-B3E6-4E0C-848D-1F4C184C0EDA}" destId="{0388979E-BE9E-4681-A49B-003E98BAB3D8}" srcOrd="0" destOrd="0" presId="urn:microsoft.com/office/officeart/2011/layout/TabList"/>
    <dgm:cxn modelId="{76850EF8-C09B-41D7-B6A4-8550FA93C646}" srcId="{DB65350E-B3E6-4E0C-848D-1F4C184C0EDA}" destId="{4646CFAD-5C0B-499F-859A-A69D813BEC2F}" srcOrd="2" destOrd="0" parTransId="{FCA4117A-379A-41B5-A277-5650A3F3283D}" sibTransId="{D8FD5A23-4494-4D36-A5DD-328E5DB10577}"/>
    <dgm:cxn modelId="{17DEEAD9-2E6A-4588-B5A0-92E9A135D4FB}" srcId="{DB65350E-B3E6-4E0C-848D-1F4C184C0EDA}" destId="{C2519A75-9B31-4B70-85D9-EC2EF8281BA2}" srcOrd="0" destOrd="0" parTransId="{234230E6-BD5D-4DED-A539-2522E97339BE}" sibTransId="{76F1F8B7-6563-429A-8EBE-5FD0FAA43AE1}"/>
    <dgm:cxn modelId="{297311E6-1866-428F-BC11-CFA8CF12FE2A}" srcId="{DB65350E-B3E6-4E0C-848D-1F4C184C0EDA}" destId="{DBC72CB1-62AD-421D-BF6B-33B9DBD125D1}" srcOrd="1" destOrd="0" parTransId="{76C6AD3C-5F9B-42C1-A404-761F4F3F94CD}" sibTransId="{39730AB7-45CC-4B01-998E-DAA7CBD29DFD}"/>
    <dgm:cxn modelId="{2A5973FB-D19C-4B76-947A-D4280B83390D}" srcId="{DB65350E-B3E6-4E0C-848D-1F4C184C0EDA}" destId="{ED8D0FB7-F2BA-4867-9F6A-E95F843D8A7F}" srcOrd="4" destOrd="0" parTransId="{F6CE8F62-E64B-42E2-A7CF-9524F3A59FC8}" sibTransId="{048DC79D-6644-4AFE-B62C-FCC53705A5C5}"/>
    <dgm:cxn modelId="{E004881F-6FF3-4DA0-AC32-BB484DF4CF70}" type="presOf" srcId="{C2519A75-9B31-4B70-85D9-EC2EF8281BA2}" destId="{A40E982C-72B4-4F51-91AE-F0C3223DA527}" srcOrd="0" destOrd="0" presId="urn:microsoft.com/office/officeart/2011/layout/TabList"/>
    <dgm:cxn modelId="{563BE87F-DE52-4BD8-A90F-92EEB2DCD671}" type="presOf" srcId="{5F83BE61-A687-42BD-B7DE-7192C2E9DD8A}" destId="{F9E67F44-3653-4848-9E9B-A48233EC409C}" srcOrd="0" destOrd="2" presId="urn:microsoft.com/office/officeart/2011/layout/TabList"/>
    <dgm:cxn modelId="{A22E0B97-DA6B-4BB7-A342-89F81EAC8628}" type="presOf" srcId="{6F919292-23B4-4D79-BF8B-960C4457E558}" destId="{7D526703-880F-4E7F-B583-64EC6D59B8AC}" srcOrd="0" destOrd="0" presId="urn:microsoft.com/office/officeart/2011/layout/TabList"/>
    <dgm:cxn modelId="{43213FAC-9ECF-487C-B092-844600ECD9D7}" srcId="{6F919292-23B4-4D79-BF8B-960C4457E558}" destId="{DB65350E-B3E6-4E0C-848D-1F4C184C0EDA}" srcOrd="0" destOrd="0" parTransId="{0861B16A-9D0D-496F-852E-3C4654C71CE5}" sibTransId="{E695A639-DAB3-47FA-B6D8-110FD95D0B6B}"/>
    <dgm:cxn modelId="{0F44BD7F-8E71-4A95-8A13-FCD8B9DFAA43}" type="presOf" srcId="{4646CFAD-5C0B-499F-859A-A69D813BEC2F}" destId="{F9E67F44-3653-4848-9E9B-A48233EC409C}" srcOrd="0" destOrd="1" presId="urn:microsoft.com/office/officeart/2011/layout/TabList"/>
    <dgm:cxn modelId="{80345B28-31E9-439C-B1B4-704691C79C6D}" type="presOf" srcId="{DBC72CB1-62AD-421D-BF6B-33B9DBD125D1}" destId="{F9E67F44-3653-4848-9E9B-A48233EC409C}" srcOrd="0" destOrd="0" presId="urn:microsoft.com/office/officeart/2011/layout/TabList"/>
    <dgm:cxn modelId="{E94ADF38-B0D9-4F0E-AE9A-E260310547AC}" srcId="{DB65350E-B3E6-4E0C-848D-1F4C184C0EDA}" destId="{5F83BE61-A687-42BD-B7DE-7192C2E9DD8A}" srcOrd="3" destOrd="0" parTransId="{F3625DAC-3D77-47A3-BE96-D688A094EBDC}" sibTransId="{77D885DD-63B8-4C2D-ADDD-A88C93583CF3}"/>
    <dgm:cxn modelId="{D9F5FFFE-7C25-4031-9596-3C652F61E379}" type="presParOf" srcId="{7D526703-880F-4E7F-B583-64EC6D59B8AC}" destId="{6DBF7550-22C4-4667-A8B6-6860F6539A80}" srcOrd="0" destOrd="0" presId="urn:microsoft.com/office/officeart/2011/layout/TabList"/>
    <dgm:cxn modelId="{26D31059-49CA-41C3-A4B2-B45080AA2A74}" type="presParOf" srcId="{6DBF7550-22C4-4667-A8B6-6860F6539A80}" destId="{A40E982C-72B4-4F51-91AE-F0C3223DA527}" srcOrd="0" destOrd="0" presId="urn:microsoft.com/office/officeart/2011/layout/TabList"/>
    <dgm:cxn modelId="{FC719366-1DFD-4A62-8979-39F9D43BBF8C}" type="presParOf" srcId="{6DBF7550-22C4-4667-A8B6-6860F6539A80}" destId="{0388979E-BE9E-4681-A49B-003E98BAB3D8}" srcOrd="1" destOrd="0" presId="urn:microsoft.com/office/officeart/2011/layout/TabList"/>
    <dgm:cxn modelId="{60AD7E4F-50B9-481D-A744-52304BC6C216}" type="presParOf" srcId="{6DBF7550-22C4-4667-A8B6-6860F6539A80}" destId="{0A5D8C5F-0712-4D70-ABB3-EAC24FA56BCE}" srcOrd="2" destOrd="0" presId="urn:microsoft.com/office/officeart/2011/layout/TabList"/>
    <dgm:cxn modelId="{A15FC9C6-FE90-4D0D-A6CF-498CB254959E}" type="presParOf" srcId="{7D526703-880F-4E7F-B583-64EC6D59B8AC}" destId="{F9E67F44-3653-4848-9E9B-A48233EC409C}" srcOrd="1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75314FE-ED95-4F7B-B330-41945E5B0A6E}" type="doc">
      <dgm:prSet loTypeId="urn:microsoft.com/office/officeart/2005/8/layout/bProcess4" loCatId="process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CEA0669A-51BF-4EB7-9505-5EB082AB4729}">
      <dgm:prSet phldrT="[Text]" custT="1"/>
      <dgm:spPr/>
      <dgm:t>
        <a:bodyPr/>
        <a:lstStyle/>
        <a:p>
          <a:r>
            <a:rPr lang="th-TH" sz="20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1.รับต้นฉบับ/                            อนุกรรมการพิจารณาเบื้องต้น (10 วัน)</a:t>
          </a:r>
          <a:endParaRPr lang="en-US" sz="2000" b="1" dirty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287C3EB0-77A5-4734-87F3-409A57ED8EC8}" type="parTrans" cxnId="{B867FDC2-2156-4FEB-A162-0AC01F082C57}">
      <dgm:prSet/>
      <dgm:spPr/>
      <dgm:t>
        <a:bodyPr/>
        <a:lstStyle/>
        <a:p>
          <a:endParaRPr lang="en-US" sz="2000" b="1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97F88D2A-1F9C-428A-AF69-E20D7230B95D}" type="sibTrans" cxnId="{B867FDC2-2156-4FEB-A162-0AC01F082C57}">
      <dgm:prSet/>
      <dgm:spPr>
        <a:solidFill>
          <a:schemeClr val="accent2"/>
        </a:solidFill>
      </dgm:spPr>
      <dgm:t>
        <a:bodyPr/>
        <a:lstStyle/>
        <a:p>
          <a:endParaRPr lang="en-US" sz="2000" b="1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63F229B8-D36C-4AC9-BF45-F2560C63AF01}">
      <dgm:prSet phldrT="[Text]" custT="1"/>
      <dgm:spPr/>
      <dgm:t>
        <a:bodyPr/>
        <a:lstStyle/>
        <a:p>
          <a:r>
            <a:rPr lang="th-TH" sz="20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2.</a:t>
          </a:r>
          <a:r>
            <a:rPr lang="th-TH" sz="2000" b="1" i="0" u="none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ส่งต้นฉบับให้ผู้ทรงคุณวุฒิ</a:t>
          </a:r>
          <a:r>
            <a:rPr lang="th-TH" sz="2000" b="1" i="0" u="none" spc="-80" baseline="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พิจารณาคุณภาพด้านวิชาการ </a:t>
          </a:r>
          <a:r>
            <a:rPr lang="th-TH" sz="2000" b="1" i="0" u="none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(ภายใน 2 เดือน)</a:t>
          </a:r>
          <a:endParaRPr lang="en-US" sz="2000" b="1" dirty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3347519B-4315-4A66-B369-91DE8B6BF15F}" type="parTrans" cxnId="{36D4939F-38C8-4803-A506-E0070717D339}">
      <dgm:prSet/>
      <dgm:spPr/>
      <dgm:t>
        <a:bodyPr/>
        <a:lstStyle/>
        <a:p>
          <a:endParaRPr lang="en-US" sz="2000" b="1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93A1E127-EF36-442E-9635-B7C5F18CDA2E}" type="sibTrans" cxnId="{36D4939F-38C8-4803-A506-E0070717D339}">
      <dgm:prSet/>
      <dgm:spPr>
        <a:solidFill>
          <a:schemeClr val="accent2"/>
        </a:solidFill>
      </dgm:spPr>
      <dgm:t>
        <a:bodyPr/>
        <a:lstStyle/>
        <a:p>
          <a:endParaRPr lang="en-US" sz="2000" b="1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60789D25-15A5-4CD8-A188-497BF62C6124}">
      <dgm:prSet phldrT="[Text]" custT="1"/>
      <dgm:spPr/>
      <dgm:t>
        <a:bodyPr/>
        <a:lstStyle/>
        <a:p>
          <a:r>
            <a:rPr lang="th-TH" sz="2000" b="1" i="0" u="none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3. ส่งพิสูจน์อักษร             โดยผู้เชี่ยวชาญด้านภาษา (30 วัน)</a:t>
          </a:r>
          <a:endParaRPr lang="en-US" sz="2000" b="1" dirty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D3A16442-9E14-4423-B4B0-E8EFE5EF0170}" type="parTrans" cxnId="{D0BF956E-C0B6-48E1-A2CB-1527C937D5B0}">
      <dgm:prSet/>
      <dgm:spPr/>
      <dgm:t>
        <a:bodyPr/>
        <a:lstStyle/>
        <a:p>
          <a:endParaRPr lang="en-US" sz="2000" b="1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2284F562-BDBF-4100-BD86-A3DACDD5650F}" type="sibTrans" cxnId="{D0BF956E-C0B6-48E1-A2CB-1527C937D5B0}">
      <dgm:prSet/>
      <dgm:spPr>
        <a:solidFill>
          <a:schemeClr val="accent2"/>
        </a:solidFill>
      </dgm:spPr>
      <dgm:t>
        <a:bodyPr/>
        <a:lstStyle/>
        <a:p>
          <a:endParaRPr lang="en-US" sz="2000" b="1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A5B6BDDE-EB63-4238-9291-2094CEAC8287}">
      <dgm:prSet phldrT="[Text]" custT="1"/>
      <dgm:spPr/>
      <dgm:t>
        <a:bodyPr/>
        <a:lstStyle/>
        <a:p>
          <a:r>
            <a:rPr lang="th-TH" sz="20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4. จัดทำศิลปกรรม                และส่งผู้สร้างสรรค์ตรวจทานความถูกต้อง       (15 วัน)</a:t>
          </a:r>
          <a:endParaRPr lang="en-US" sz="2000" b="1" dirty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45174C84-1ACF-4E83-9DD7-D72C2D60F84E}" type="parTrans" cxnId="{51E060E6-B84A-424D-B11D-180B72E2453D}">
      <dgm:prSet/>
      <dgm:spPr/>
      <dgm:t>
        <a:bodyPr/>
        <a:lstStyle/>
        <a:p>
          <a:endParaRPr lang="en-US" sz="2000" b="1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DC848641-08CD-4E1D-A856-C7FF821D50B9}" type="sibTrans" cxnId="{51E060E6-B84A-424D-B11D-180B72E2453D}">
      <dgm:prSet/>
      <dgm:spPr>
        <a:solidFill>
          <a:schemeClr val="accent2"/>
        </a:solidFill>
      </dgm:spPr>
      <dgm:t>
        <a:bodyPr/>
        <a:lstStyle/>
        <a:p>
          <a:endParaRPr lang="en-US" sz="2000" b="1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DF7D4254-0E68-457B-8CC4-DEAB3C084D29}">
      <dgm:prSet phldrT="[Text]" custT="1"/>
      <dgm:spPr/>
      <dgm:t>
        <a:bodyPr/>
        <a:lstStyle/>
        <a:p>
          <a:r>
            <a:rPr lang="th-TH" sz="20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5. กองบรรณาธิการ                       ประชุมอนุมัติจัดทำ                         (ภายใน 10 วัน</a:t>
          </a:r>
          <a:r>
            <a:rPr lang="th-TH" sz="2000" b="1" i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)</a:t>
          </a:r>
          <a:endParaRPr lang="th-TH" sz="2000" b="1" dirty="0" smtClean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218BCA5D-3C72-47BF-931C-B7C9C3440561}" type="parTrans" cxnId="{8886B0A8-7D77-4363-B16A-1F8ABE94B246}">
      <dgm:prSet/>
      <dgm:spPr/>
      <dgm:t>
        <a:bodyPr/>
        <a:lstStyle/>
        <a:p>
          <a:endParaRPr lang="en-US" sz="2000" b="1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68AF9CB2-6738-4EB2-BA9B-4714549A7405}" type="sibTrans" cxnId="{8886B0A8-7D77-4363-B16A-1F8ABE94B246}">
      <dgm:prSet/>
      <dgm:spPr>
        <a:solidFill>
          <a:schemeClr val="accent2"/>
        </a:solidFill>
      </dgm:spPr>
      <dgm:t>
        <a:bodyPr/>
        <a:lstStyle/>
        <a:p>
          <a:endParaRPr lang="en-US" sz="2000" b="1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6B01ACB4-421E-4075-8A4A-CD122CEFC253}">
      <dgm:prSet phldrT="[Text]" custT="1"/>
      <dgm:spPr/>
      <dgm:t>
        <a:bodyPr/>
        <a:lstStyle/>
        <a:p>
          <a:r>
            <a:rPr lang="th-TH" sz="20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6. ส่งโรงพิมพ์จัดพิมพ์รูปเล่มสมบูรณ์ </a:t>
          </a:r>
          <a:r>
            <a:rPr lang="th-TH" sz="2000" b="1" u="none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และจัดทำสัญญา </a:t>
          </a:r>
          <a:r>
            <a:rPr lang="th-TH" sz="20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(15 วัน</a:t>
          </a:r>
          <a:r>
            <a:rPr lang="th-TH" sz="2000" b="1" i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) </a:t>
          </a:r>
          <a:endParaRPr lang="en-US" sz="2000" b="1" dirty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BAFB4F5D-0C46-4CC4-80D2-477A0CEACF46}" type="parTrans" cxnId="{7A616234-E9D9-49BF-B761-E9D519FF2245}">
      <dgm:prSet/>
      <dgm:spPr/>
      <dgm:t>
        <a:bodyPr/>
        <a:lstStyle/>
        <a:p>
          <a:endParaRPr lang="en-US" sz="2000" b="1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9751BA56-B0ED-407F-9FE6-27B0BB03FF69}" type="sibTrans" cxnId="{7A616234-E9D9-49BF-B761-E9D519FF2245}">
      <dgm:prSet/>
      <dgm:spPr>
        <a:solidFill>
          <a:schemeClr val="accent2"/>
        </a:solidFill>
      </dgm:spPr>
      <dgm:t>
        <a:bodyPr/>
        <a:lstStyle/>
        <a:p>
          <a:endParaRPr lang="en-US" sz="2000" b="1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D3170AB0-CFBC-4D9F-843E-D9DF2E9E9067}">
      <dgm:prSet phldrT="[Text]" custT="1"/>
      <dgm:spPr/>
      <dgm:t>
        <a:bodyPr/>
        <a:lstStyle/>
        <a:p>
          <a:r>
            <a:rPr lang="th-TH" sz="20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7. ส่งเผยแพร่และ               จัดจำหน่าย</a:t>
          </a:r>
          <a:r>
            <a:rPr lang="th-TH" sz="2000" b="1" i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 </a:t>
          </a:r>
          <a:r>
            <a:rPr lang="th-TH" sz="20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(3 วัน)</a:t>
          </a:r>
          <a:endParaRPr lang="en-US" sz="2000" b="1" dirty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AA51B4B5-959F-40D5-9CD0-42DE4E68BDDF}" type="parTrans" cxnId="{0BAB385E-EBEE-445C-893C-5BCC494173A4}">
      <dgm:prSet/>
      <dgm:spPr/>
      <dgm:t>
        <a:bodyPr/>
        <a:lstStyle/>
        <a:p>
          <a:endParaRPr lang="en-US" sz="2000" b="1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5970748F-2071-4C25-8BA5-041BB596EAE1}" type="sibTrans" cxnId="{0BAB385E-EBEE-445C-893C-5BCC494173A4}">
      <dgm:prSet/>
      <dgm:spPr/>
      <dgm:t>
        <a:bodyPr/>
        <a:lstStyle/>
        <a:p>
          <a:endParaRPr lang="en-US" sz="2000" b="1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A9459FAF-EF88-44AA-8CDE-0FDBCD6FF1FB}" type="pres">
      <dgm:prSet presAssocID="{475314FE-ED95-4F7B-B330-41945E5B0A6E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4282B2B2-9B98-4329-AEA3-F9AA7AA8A180}" type="pres">
      <dgm:prSet presAssocID="{CEA0669A-51BF-4EB7-9505-5EB082AB4729}" presName="compNode" presStyleCnt="0"/>
      <dgm:spPr/>
      <dgm:t>
        <a:bodyPr/>
        <a:lstStyle/>
        <a:p>
          <a:endParaRPr lang="en-US"/>
        </a:p>
      </dgm:t>
    </dgm:pt>
    <dgm:pt modelId="{C3322067-D32D-4D16-B629-15596F8CF84D}" type="pres">
      <dgm:prSet presAssocID="{CEA0669A-51BF-4EB7-9505-5EB082AB4729}" presName="dummyConnPt" presStyleCnt="0"/>
      <dgm:spPr/>
      <dgm:t>
        <a:bodyPr/>
        <a:lstStyle/>
        <a:p>
          <a:endParaRPr lang="en-US"/>
        </a:p>
      </dgm:t>
    </dgm:pt>
    <dgm:pt modelId="{A623ED0E-AB15-4F54-B6B7-6CFDA9B07E63}" type="pres">
      <dgm:prSet presAssocID="{CEA0669A-51BF-4EB7-9505-5EB082AB4729}" presName="node" presStyleLbl="node1" presStyleIdx="0" presStyleCnt="7" custLinFactNeighborX="212" custLinFactNeighborY="23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FD4A55-B564-44D8-A498-86F9E1F38E4A}" type="pres">
      <dgm:prSet presAssocID="{97F88D2A-1F9C-428A-AF69-E20D7230B95D}" presName="sibTrans" presStyleLbl="bgSibTrans2D1" presStyleIdx="0" presStyleCnt="6" custAng="21590056" custLinFactNeighborX="-755" custLinFactNeighborY="-266"/>
      <dgm:spPr/>
      <dgm:t>
        <a:bodyPr/>
        <a:lstStyle/>
        <a:p>
          <a:endParaRPr lang="en-US"/>
        </a:p>
      </dgm:t>
    </dgm:pt>
    <dgm:pt modelId="{6BFACB21-9BBD-4885-B1AF-D6D921C76BF7}" type="pres">
      <dgm:prSet presAssocID="{63F229B8-D36C-4AC9-BF45-F2560C63AF01}" presName="compNode" presStyleCnt="0"/>
      <dgm:spPr/>
      <dgm:t>
        <a:bodyPr/>
        <a:lstStyle/>
        <a:p>
          <a:endParaRPr lang="en-US"/>
        </a:p>
      </dgm:t>
    </dgm:pt>
    <dgm:pt modelId="{B79BC41A-FB9F-48C0-ACDB-D146F89E1BBF}" type="pres">
      <dgm:prSet presAssocID="{63F229B8-D36C-4AC9-BF45-F2560C63AF01}" presName="dummyConnPt" presStyleCnt="0"/>
      <dgm:spPr/>
      <dgm:t>
        <a:bodyPr/>
        <a:lstStyle/>
        <a:p>
          <a:endParaRPr lang="en-US"/>
        </a:p>
      </dgm:t>
    </dgm:pt>
    <dgm:pt modelId="{1B969D60-5C6A-4879-BF2F-AA9A75A9D3B2}" type="pres">
      <dgm:prSet presAssocID="{63F229B8-D36C-4AC9-BF45-F2560C63AF01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300A32-DF55-4601-B47B-3C46987AD7BB}" type="pres">
      <dgm:prSet presAssocID="{93A1E127-EF36-442E-9635-B7C5F18CDA2E}" presName="sibTrans" presStyleLbl="bgSibTrans2D1" presStyleIdx="1" presStyleCnt="6"/>
      <dgm:spPr/>
      <dgm:t>
        <a:bodyPr/>
        <a:lstStyle/>
        <a:p>
          <a:endParaRPr lang="en-US"/>
        </a:p>
      </dgm:t>
    </dgm:pt>
    <dgm:pt modelId="{4077E770-49B0-4292-BAE2-08607C98214A}" type="pres">
      <dgm:prSet presAssocID="{60789D25-15A5-4CD8-A188-497BF62C6124}" presName="compNode" presStyleCnt="0"/>
      <dgm:spPr/>
      <dgm:t>
        <a:bodyPr/>
        <a:lstStyle/>
        <a:p>
          <a:endParaRPr lang="en-US"/>
        </a:p>
      </dgm:t>
    </dgm:pt>
    <dgm:pt modelId="{AA6854CE-C730-4FEF-9E4F-4731BC8AA42E}" type="pres">
      <dgm:prSet presAssocID="{60789D25-15A5-4CD8-A188-497BF62C6124}" presName="dummyConnPt" presStyleCnt="0"/>
      <dgm:spPr/>
      <dgm:t>
        <a:bodyPr/>
        <a:lstStyle/>
        <a:p>
          <a:endParaRPr lang="en-US"/>
        </a:p>
      </dgm:t>
    </dgm:pt>
    <dgm:pt modelId="{E22B47F0-3C07-47AD-9566-0F2E16256683}" type="pres">
      <dgm:prSet presAssocID="{60789D25-15A5-4CD8-A188-497BF62C6124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7921A2-98D6-4E88-B8DA-AA0D599E860C}" type="pres">
      <dgm:prSet presAssocID="{2284F562-BDBF-4100-BD86-A3DACDD5650F}" presName="sibTrans" presStyleLbl="bgSibTrans2D1" presStyleIdx="2" presStyleCnt="6"/>
      <dgm:spPr/>
      <dgm:t>
        <a:bodyPr/>
        <a:lstStyle/>
        <a:p>
          <a:endParaRPr lang="en-US"/>
        </a:p>
      </dgm:t>
    </dgm:pt>
    <dgm:pt modelId="{714C94B1-77B7-4687-8D99-4B8B49DBB7F6}" type="pres">
      <dgm:prSet presAssocID="{A5B6BDDE-EB63-4238-9291-2094CEAC8287}" presName="compNode" presStyleCnt="0"/>
      <dgm:spPr/>
      <dgm:t>
        <a:bodyPr/>
        <a:lstStyle/>
        <a:p>
          <a:endParaRPr lang="en-US"/>
        </a:p>
      </dgm:t>
    </dgm:pt>
    <dgm:pt modelId="{6C53B968-FF58-42CB-A9FB-3B879A4D9D88}" type="pres">
      <dgm:prSet presAssocID="{A5B6BDDE-EB63-4238-9291-2094CEAC8287}" presName="dummyConnPt" presStyleCnt="0"/>
      <dgm:spPr/>
      <dgm:t>
        <a:bodyPr/>
        <a:lstStyle/>
        <a:p>
          <a:endParaRPr lang="en-US"/>
        </a:p>
      </dgm:t>
    </dgm:pt>
    <dgm:pt modelId="{384CF15C-EBB6-49F0-9805-066BE397D272}" type="pres">
      <dgm:prSet presAssocID="{A5B6BDDE-EB63-4238-9291-2094CEAC8287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360EAC-F670-4BF0-81D9-F317055A3343}" type="pres">
      <dgm:prSet presAssocID="{DC848641-08CD-4E1D-A856-C7FF821D50B9}" presName="sibTrans" presStyleLbl="bgSibTrans2D1" presStyleIdx="3" presStyleCnt="6"/>
      <dgm:spPr/>
      <dgm:t>
        <a:bodyPr/>
        <a:lstStyle/>
        <a:p>
          <a:endParaRPr lang="en-US"/>
        </a:p>
      </dgm:t>
    </dgm:pt>
    <dgm:pt modelId="{60CA32C6-DBB4-4AC8-B45F-8C29A679D6D8}" type="pres">
      <dgm:prSet presAssocID="{DF7D4254-0E68-457B-8CC4-DEAB3C084D29}" presName="compNode" presStyleCnt="0"/>
      <dgm:spPr/>
      <dgm:t>
        <a:bodyPr/>
        <a:lstStyle/>
        <a:p>
          <a:endParaRPr lang="en-US"/>
        </a:p>
      </dgm:t>
    </dgm:pt>
    <dgm:pt modelId="{6A61A5EE-FCF9-4276-9AFD-9860DA48196D}" type="pres">
      <dgm:prSet presAssocID="{DF7D4254-0E68-457B-8CC4-DEAB3C084D29}" presName="dummyConnPt" presStyleCnt="0"/>
      <dgm:spPr/>
      <dgm:t>
        <a:bodyPr/>
        <a:lstStyle/>
        <a:p>
          <a:endParaRPr lang="en-US"/>
        </a:p>
      </dgm:t>
    </dgm:pt>
    <dgm:pt modelId="{64C12A14-F082-4ED8-811C-CF65868B4117}" type="pres">
      <dgm:prSet presAssocID="{DF7D4254-0E68-457B-8CC4-DEAB3C084D29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EDEC99-24C9-48C7-95D7-F4C42CE54E65}" type="pres">
      <dgm:prSet presAssocID="{68AF9CB2-6738-4EB2-BA9B-4714549A7405}" presName="sibTrans" presStyleLbl="bgSibTrans2D1" presStyleIdx="4" presStyleCnt="6"/>
      <dgm:spPr/>
      <dgm:t>
        <a:bodyPr/>
        <a:lstStyle/>
        <a:p>
          <a:endParaRPr lang="en-US"/>
        </a:p>
      </dgm:t>
    </dgm:pt>
    <dgm:pt modelId="{CF6D6B40-CF36-44F8-94EB-DAD483FA5E5C}" type="pres">
      <dgm:prSet presAssocID="{6B01ACB4-421E-4075-8A4A-CD122CEFC253}" presName="compNode" presStyleCnt="0"/>
      <dgm:spPr/>
      <dgm:t>
        <a:bodyPr/>
        <a:lstStyle/>
        <a:p>
          <a:endParaRPr lang="en-US"/>
        </a:p>
      </dgm:t>
    </dgm:pt>
    <dgm:pt modelId="{987FBF98-BCE3-4034-BACC-727E70679A8C}" type="pres">
      <dgm:prSet presAssocID="{6B01ACB4-421E-4075-8A4A-CD122CEFC253}" presName="dummyConnPt" presStyleCnt="0"/>
      <dgm:spPr/>
      <dgm:t>
        <a:bodyPr/>
        <a:lstStyle/>
        <a:p>
          <a:endParaRPr lang="en-US"/>
        </a:p>
      </dgm:t>
    </dgm:pt>
    <dgm:pt modelId="{CEDC6502-16F0-498E-8694-3EF1C5683224}" type="pres">
      <dgm:prSet presAssocID="{6B01ACB4-421E-4075-8A4A-CD122CEFC253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1C2712-04AE-431B-84D9-A0CAB5BF2628}" type="pres">
      <dgm:prSet presAssocID="{9751BA56-B0ED-407F-9FE6-27B0BB03FF69}" presName="sibTrans" presStyleLbl="bgSibTrans2D1" presStyleIdx="5" presStyleCnt="6"/>
      <dgm:spPr/>
      <dgm:t>
        <a:bodyPr/>
        <a:lstStyle/>
        <a:p>
          <a:endParaRPr lang="en-US"/>
        </a:p>
      </dgm:t>
    </dgm:pt>
    <dgm:pt modelId="{0F6ABDC3-585C-46FB-BCE3-C67849D28EAE}" type="pres">
      <dgm:prSet presAssocID="{D3170AB0-CFBC-4D9F-843E-D9DF2E9E9067}" presName="compNode" presStyleCnt="0"/>
      <dgm:spPr/>
      <dgm:t>
        <a:bodyPr/>
        <a:lstStyle/>
        <a:p>
          <a:endParaRPr lang="en-US"/>
        </a:p>
      </dgm:t>
    </dgm:pt>
    <dgm:pt modelId="{C91BA384-DF75-4FEF-84E2-86796F0F4F77}" type="pres">
      <dgm:prSet presAssocID="{D3170AB0-CFBC-4D9F-843E-D9DF2E9E9067}" presName="dummyConnPt" presStyleCnt="0"/>
      <dgm:spPr/>
      <dgm:t>
        <a:bodyPr/>
        <a:lstStyle/>
        <a:p>
          <a:endParaRPr lang="en-US"/>
        </a:p>
      </dgm:t>
    </dgm:pt>
    <dgm:pt modelId="{62885154-1E3D-430F-B5EE-E33300A1FC6D}" type="pres">
      <dgm:prSet presAssocID="{D3170AB0-CFBC-4D9F-843E-D9DF2E9E9067}" presName="node" presStyleLbl="node1" presStyleIdx="6" presStyleCnt="7" custScaleX="881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1E060E6-B84A-424D-B11D-180B72E2453D}" srcId="{475314FE-ED95-4F7B-B330-41945E5B0A6E}" destId="{A5B6BDDE-EB63-4238-9291-2094CEAC8287}" srcOrd="3" destOrd="0" parTransId="{45174C84-1ACF-4E83-9DD7-D72C2D60F84E}" sibTransId="{DC848641-08CD-4E1D-A856-C7FF821D50B9}"/>
    <dgm:cxn modelId="{03D87DC5-CF18-4C7E-8F3D-86FAC2FB74F4}" type="presOf" srcId="{CEA0669A-51BF-4EB7-9505-5EB082AB4729}" destId="{A623ED0E-AB15-4F54-B6B7-6CFDA9B07E63}" srcOrd="0" destOrd="0" presId="urn:microsoft.com/office/officeart/2005/8/layout/bProcess4"/>
    <dgm:cxn modelId="{CE371E5C-D8A7-457B-B083-AE0083F69BA7}" type="presOf" srcId="{93A1E127-EF36-442E-9635-B7C5F18CDA2E}" destId="{28300A32-DF55-4601-B47B-3C46987AD7BB}" srcOrd="0" destOrd="0" presId="urn:microsoft.com/office/officeart/2005/8/layout/bProcess4"/>
    <dgm:cxn modelId="{3AE672D4-9724-4410-9E81-3CD46346D528}" type="presOf" srcId="{68AF9CB2-6738-4EB2-BA9B-4714549A7405}" destId="{EDEDEC99-24C9-48C7-95D7-F4C42CE54E65}" srcOrd="0" destOrd="0" presId="urn:microsoft.com/office/officeart/2005/8/layout/bProcess4"/>
    <dgm:cxn modelId="{3900ACFA-0AB4-46EE-971B-E8438CE5817E}" type="presOf" srcId="{97F88D2A-1F9C-428A-AF69-E20D7230B95D}" destId="{57FD4A55-B564-44D8-A498-86F9E1F38E4A}" srcOrd="0" destOrd="0" presId="urn:microsoft.com/office/officeart/2005/8/layout/bProcess4"/>
    <dgm:cxn modelId="{9E26967F-7AD4-4599-BD18-C63E152D883A}" type="presOf" srcId="{2284F562-BDBF-4100-BD86-A3DACDD5650F}" destId="{CD7921A2-98D6-4E88-B8DA-AA0D599E860C}" srcOrd="0" destOrd="0" presId="urn:microsoft.com/office/officeart/2005/8/layout/bProcess4"/>
    <dgm:cxn modelId="{36D4939F-38C8-4803-A506-E0070717D339}" srcId="{475314FE-ED95-4F7B-B330-41945E5B0A6E}" destId="{63F229B8-D36C-4AC9-BF45-F2560C63AF01}" srcOrd="1" destOrd="0" parTransId="{3347519B-4315-4A66-B369-91DE8B6BF15F}" sibTransId="{93A1E127-EF36-442E-9635-B7C5F18CDA2E}"/>
    <dgm:cxn modelId="{223EB4D7-0017-4D31-9FD9-2A0B3F7A3A13}" type="presOf" srcId="{475314FE-ED95-4F7B-B330-41945E5B0A6E}" destId="{A9459FAF-EF88-44AA-8CDE-0FDBCD6FF1FB}" srcOrd="0" destOrd="0" presId="urn:microsoft.com/office/officeart/2005/8/layout/bProcess4"/>
    <dgm:cxn modelId="{0BAB385E-EBEE-445C-893C-5BCC494173A4}" srcId="{475314FE-ED95-4F7B-B330-41945E5B0A6E}" destId="{D3170AB0-CFBC-4D9F-843E-D9DF2E9E9067}" srcOrd="6" destOrd="0" parTransId="{AA51B4B5-959F-40D5-9CD0-42DE4E68BDDF}" sibTransId="{5970748F-2071-4C25-8BA5-041BB596EAE1}"/>
    <dgm:cxn modelId="{31D5CB26-5897-4A6C-A8DD-F16611812745}" type="presOf" srcId="{A5B6BDDE-EB63-4238-9291-2094CEAC8287}" destId="{384CF15C-EBB6-49F0-9805-066BE397D272}" srcOrd="0" destOrd="0" presId="urn:microsoft.com/office/officeart/2005/8/layout/bProcess4"/>
    <dgm:cxn modelId="{6B7F1BF1-8F3E-4C81-8153-CC40C41ABC53}" type="presOf" srcId="{DF7D4254-0E68-457B-8CC4-DEAB3C084D29}" destId="{64C12A14-F082-4ED8-811C-CF65868B4117}" srcOrd="0" destOrd="0" presId="urn:microsoft.com/office/officeart/2005/8/layout/bProcess4"/>
    <dgm:cxn modelId="{B84331C4-A6A1-4A00-9411-68D886E91F09}" type="presOf" srcId="{6B01ACB4-421E-4075-8A4A-CD122CEFC253}" destId="{CEDC6502-16F0-498E-8694-3EF1C5683224}" srcOrd="0" destOrd="0" presId="urn:microsoft.com/office/officeart/2005/8/layout/bProcess4"/>
    <dgm:cxn modelId="{B867FDC2-2156-4FEB-A162-0AC01F082C57}" srcId="{475314FE-ED95-4F7B-B330-41945E5B0A6E}" destId="{CEA0669A-51BF-4EB7-9505-5EB082AB4729}" srcOrd="0" destOrd="0" parTransId="{287C3EB0-77A5-4734-87F3-409A57ED8EC8}" sibTransId="{97F88D2A-1F9C-428A-AF69-E20D7230B95D}"/>
    <dgm:cxn modelId="{61EC5EB1-D9FA-4311-B959-6C84CF36FDB7}" type="presOf" srcId="{63F229B8-D36C-4AC9-BF45-F2560C63AF01}" destId="{1B969D60-5C6A-4879-BF2F-AA9A75A9D3B2}" srcOrd="0" destOrd="0" presId="urn:microsoft.com/office/officeart/2005/8/layout/bProcess4"/>
    <dgm:cxn modelId="{8886B0A8-7D77-4363-B16A-1F8ABE94B246}" srcId="{475314FE-ED95-4F7B-B330-41945E5B0A6E}" destId="{DF7D4254-0E68-457B-8CC4-DEAB3C084D29}" srcOrd="4" destOrd="0" parTransId="{218BCA5D-3C72-47BF-931C-B7C9C3440561}" sibTransId="{68AF9CB2-6738-4EB2-BA9B-4714549A7405}"/>
    <dgm:cxn modelId="{D0BF956E-C0B6-48E1-A2CB-1527C937D5B0}" srcId="{475314FE-ED95-4F7B-B330-41945E5B0A6E}" destId="{60789D25-15A5-4CD8-A188-497BF62C6124}" srcOrd="2" destOrd="0" parTransId="{D3A16442-9E14-4423-B4B0-E8EFE5EF0170}" sibTransId="{2284F562-BDBF-4100-BD86-A3DACDD5650F}"/>
    <dgm:cxn modelId="{B1BDB90D-007A-42CB-B4ED-BCF1A4FA665B}" type="presOf" srcId="{60789D25-15A5-4CD8-A188-497BF62C6124}" destId="{E22B47F0-3C07-47AD-9566-0F2E16256683}" srcOrd="0" destOrd="0" presId="urn:microsoft.com/office/officeart/2005/8/layout/bProcess4"/>
    <dgm:cxn modelId="{3E253C5A-E55E-4D5D-968F-CE071C267C20}" type="presOf" srcId="{9751BA56-B0ED-407F-9FE6-27B0BB03FF69}" destId="{BF1C2712-04AE-431B-84D9-A0CAB5BF2628}" srcOrd="0" destOrd="0" presId="urn:microsoft.com/office/officeart/2005/8/layout/bProcess4"/>
    <dgm:cxn modelId="{04E80DCC-D2CC-4A80-85AA-A76627C4CDE3}" type="presOf" srcId="{DC848641-08CD-4E1D-A856-C7FF821D50B9}" destId="{4A360EAC-F670-4BF0-81D9-F317055A3343}" srcOrd="0" destOrd="0" presId="urn:microsoft.com/office/officeart/2005/8/layout/bProcess4"/>
    <dgm:cxn modelId="{7A616234-E9D9-49BF-B761-E9D519FF2245}" srcId="{475314FE-ED95-4F7B-B330-41945E5B0A6E}" destId="{6B01ACB4-421E-4075-8A4A-CD122CEFC253}" srcOrd="5" destOrd="0" parTransId="{BAFB4F5D-0C46-4CC4-80D2-477A0CEACF46}" sibTransId="{9751BA56-B0ED-407F-9FE6-27B0BB03FF69}"/>
    <dgm:cxn modelId="{BCF35262-6365-441F-B40A-157849F81BCF}" type="presOf" srcId="{D3170AB0-CFBC-4D9F-843E-D9DF2E9E9067}" destId="{62885154-1E3D-430F-B5EE-E33300A1FC6D}" srcOrd="0" destOrd="0" presId="urn:microsoft.com/office/officeart/2005/8/layout/bProcess4"/>
    <dgm:cxn modelId="{3A293ECF-B866-4ED5-BF3F-142B28ECE659}" type="presParOf" srcId="{A9459FAF-EF88-44AA-8CDE-0FDBCD6FF1FB}" destId="{4282B2B2-9B98-4329-AEA3-F9AA7AA8A180}" srcOrd="0" destOrd="0" presId="urn:microsoft.com/office/officeart/2005/8/layout/bProcess4"/>
    <dgm:cxn modelId="{5E5EB5E1-E783-4AB7-AC7F-EECF36A6DEA8}" type="presParOf" srcId="{4282B2B2-9B98-4329-AEA3-F9AA7AA8A180}" destId="{C3322067-D32D-4D16-B629-15596F8CF84D}" srcOrd="0" destOrd="0" presId="urn:microsoft.com/office/officeart/2005/8/layout/bProcess4"/>
    <dgm:cxn modelId="{FA301C57-8C52-4624-B401-D47499E74675}" type="presParOf" srcId="{4282B2B2-9B98-4329-AEA3-F9AA7AA8A180}" destId="{A623ED0E-AB15-4F54-B6B7-6CFDA9B07E63}" srcOrd="1" destOrd="0" presId="urn:microsoft.com/office/officeart/2005/8/layout/bProcess4"/>
    <dgm:cxn modelId="{5CA6DFBF-B21C-49DE-BFC7-76DC20827921}" type="presParOf" srcId="{A9459FAF-EF88-44AA-8CDE-0FDBCD6FF1FB}" destId="{57FD4A55-B564-44D8-A498-86F9E1F38E4A}" srcOrd="1" destOrd="0" presId="urn:microsoft.com/office/officeart/2005/8/layout/bProcess4"/>
    <dgm:cxn modelId="{2709E22C-D428-4FE9-B4BA-A143F6C17E69}" type="presParOf" srcId="{A9459FAF-EF88-44AA-8CDE-0FDBCD6FF1FB}" destId="{6BFACB21-9BBD-4885-B1AF-D6D921C76BF7}" srcOrd="2" destOrd="0" presId="urn:microsoft.com/office/officeart/2005/8/layout/bProcess4"/>
    <dgm:cxn modelId="{55196DF6-6704-41F6-9CEF-E597CA1B4E9D}" type="presParOf" srcId="{6BFACB21-9BBD-4885-B1AF-D6D921C76BF7}" destId="{B79BC41A-FB9F-48C0-ACDB-D146F89E1BBF}" srcOrd="0" destOrd="0" presId="urn:microsoft.com/office/officeart/2005/8/layout/bProcess4"/>
    <dgm:cxn modelId="{B401FB5A-8FDF-456A-8FC4-B2841613710C}" type="presParOf" srcId="{6BFACB21-9BBD-4885-B1AF-D6D921C76BF7}" destId="{1B969D60-5C6A-4879-BF2F-AA9A75A9D3B2}" srcOrd="1" destOrd="0" presId="urn:microsoft.com/office/officeart/2005/8/layout/bProcess4"/>
    <dgm:cxn modelId="{8DD6F5B5-0802-466D-895A-BF8CCE2B9F77}" type="presParOf" srcId="{A9459FAF-EF88-44AA-8CDE-0FDBCD6FF1FB}" destId="{28300A32-DF55-4601-B47B-3C46987AD7BB}" srcOrd="3" destOrd="0" presId="urn:microsoft.com/office/officeart/2005/8/layout/bProcess4"/>
    <dgm:cxn modelId="{58161B23-0ED2-43D2-842E-ACA37CAB080E}" type="presParOf" srcId="{A9459FAF-EF88-44AA-8CDE-0FDBCD6FF1FB}" destId="{4077E770-49B0-4292-BAE2-08607C98214A}" srcOrd="4" destOrd="0" presId="urn:microsoft.com/office/officeart/2005/8/layout/bProcess4"/>
    <dgm:cxn modelId="{B16EEE2D-63CB-45BB-8F95-A5FC05B193C5}" type="presParOf" srcId="{4077E770-49B0-4292-BAE2-08607C98214A}" destId="{AA6854CE-C730-4FEF-9E4F-4731BC8AA42E}" srcOrd="0" destOrd="0" presId="urn:microsoft.com/office/officeart/2005/8/layout/bProcess4"/>
    <dgm:cxn modelId="{46AAC24F-3DBE-4405-B47D-AD1D4D2E09C1}" type="presParOf" srcId="{4077E770-49B0-4292-BAE2-08607C98214A}" destId="{E22B47F0-3C07-47AD-9566-0F2E16256683}" srcOrd="1" destOrd="0" presId="urn:microsoft.com/office/officeart/2005/8/layout/bProcess4"/>
    <dgm:cxn modelId="{0D4D39C9-E9EE-4B3A-9C6B-DEC59DD8D7BE}" type="presParOf" srcId="{A9459FAF-EF88-44AA-8CDE-0FDBCD6FF1FB}" destId="{CD7921A2-98D6-4E88-B8DA-AA0D599E860C}" srcOrd="5" destOrd="0" presId="urn:microsoft.com/office/officeart/2005/8/layout/bProcess4"/>
    <dgm:cxn modelId="{55C8D26E-4A1B-4C47-B80A-13AAD2C1B889}" type="presParOf" srcId="{A9459FAF-EF88-44AA-8CDE-0FDBCD6FF1FB}" destId="{714C94B1-77B7-4687-8D99-4B8B49DBB7F6}" srcOrd="6" destOrd="0" presId="urn:microsoft.com/office/officeart/2005/8/layout/bProcess4"/>
    <dgm:cxn modelId="{2CE97088-AF33-43B4-9BB3-51727ADF6EE8}" type="presParOf" srcId="{714C94B1-77B7-4687-8D99-4B8B49DBB7F6}" destId="{6C53B968-FF58-42CB-A9FB-3B879A4D9D88}" srcOrd="0" destOrd="0" presId="urn:microsoft.com/office/officeart/2005/8/layout/bProcess4"/>
    <dgm:cxn modelId="{E3DEB5D2-CA4F-46F2-8DB0-C36F0F7CA105}" type="presParOf" srcId="{714C94B1-77B7-4687-8D99-4B8B49DBB7F6}" destId="{384CF15C-EBB6-49F0-9805-066BE397D272}" srcOrd="1" destOrd="0" presId="urn:microsoft.com/office/officeart/2005/8/layout/bProcess4"/>
    <dgm:cxn modelId="{EE5397A9-9FEF-4088-9F90-E42A5A926591}" type="presParOf" srcId="{A9459FAF-EF88-44AA-8CDE-0FDBCD6FF1FB}" destId="{4A360EAC-F670-4BF0-81D9-F317055A3343}" srcOrd="7" destOrd="0" presId="urn:microsoft.com/office/officeart/2005/8/layout/bProcess4"/>
    <dgm:cxn modelId="{2253300E-AD83-455C-BD7A-89A86B1DF453}" type="presParOf" srcId="{A9459FAF-EF88-44AA-8CDE-0FDBCD6FF1FB}" destId="{60CA32C6-DBB4-4AC8-B45F-8C29A679D6D8}" srcOrd="8" destOrd="0" presId="urn:microsoft.com/office/officeart/2005/8/layout/bProcess4"/>
    <dgm:cxn modelId="{ED9EBDE2-DB59-420D-8421-4853A632C858}" type="presParOf" srcId="{60CA32C6-DBB4-4AC8-B45F-8C29A679D6D8}" destId="{6A61A5EE-FCF9-4276-9AFD-9860DA48196D}" srcOrd="0" destOrd="0" presId="urn:microsoft.com/office/officeart/2005/8/layout/bProcess4"/>
    <dgm:cxn modelId="{0AF672FD-9F1E-43C3-8535-75638694CEE9}" type="presParOf" srcId="{60CA32C6-DBB4-4AC8-B45F-8C29A679D6D8}" destId="{64C12A14-F082-4ED8-811C-CF65868B4117}" srcOrd="1" destOrd="0" presId="urn:microsoft.com/office/officeart/2005/8/layout/bProcess4"/>
    <dgm:cxn modelId="{703525E9-E771-484F-8041-44DA96C7F3B9}" type="presParOf" srcId="{A9459FAF-EF88-44AA-8CDE-0FDBCD6FF1FB}" destId="{EDEDEC99-24C9-48C7-95D7-F4C42CE54E65}" srcOrd="9" destOrd="0" presId="urn:microsoft.com/office/officeart/2005/8/layout/bProcess4"/>
    <dgm:cxn modelId="{8D2400AE-86B7-448E-AD84-C8AA8FD41C02}" type="presParOf" srcId="{A9459FAF-EF88-44AA-8CDE-0FDBCD6FF1FB}" destId="{CF6D6B40-CF36-44F8-94EB-DAD483FA5E5C}" srcOrd="10" destOrd="0" presId="urn:microsoft.com/office/officeart/2005/8/layout/bProcess4"/>
    <dgm:cxn modelId="{E0992462-BC4D-440F-B00A-EFD09B0EDF68}" type="presParOf" srcId="{CF6D6B40-CF36-44F8-94EB-DAD483FA5E5C}" destId="{987FBF98-BCE3-4034-BACC-727E70679A8C}" srcOrd="0" destOrd="0" presId="urn:microsoft.com/office/officeart/2005/8/layout/bProcess4"/>
    <dgm:cxn modelId="{9DCB7C5C-5BAF-4440-8C1E-C79F360E20CB}" type="presParOf" srcId="{CF6D6B40-CF36-44F8-94EB-DAD483FA5E5C}" destId="{CEDC6502-16F0-498E-8694-3EF1C5683224}" srcOrd="1" destOrd="0" presId="urn:microsoft.com/office/officeart/2005/8/layout/bProcess4"/>
    <dgm:cxn modelId="{DB364C08-02EB-4461-B889-41DF0DA88002}" type="presParOf" srcId="{A9459FAF-EF88-44AA-8CDE-0FDBCD6FF1FB}" destId="{BF1C2712-04AE-431B-84D9-A0CAB5BF2628}" srcOrd="11" destOrd="0" presId="urn:microsoft.com/office/officeart/2005/8/layout/bProcess4"/>
    <dgm:cxn modelId="{8A0C28F8-478A-4E06-9710-F7453A9007D3}" type="presParOf" srcId="{A9459FAF-EF88-44AA-8CDE-0FDBCD6FF1FB}" destId="{0F6ABDC3-585C-46FB-BCE3-C67849D28EAE}" srcOrd="12" destOrd="0" presId="urn:microsoft.com/office/officeart/2005/8/layout/bProcess4"/>
    <dgm:cxn modelId="{DF3EFBE8-4911-4790-8FBB-83C5D38A2CDB}" type="presParOf" srcId="{0F6ABDC3-585C-46FB-BCE3-C67849D28EAE}" destId="{C91BA384-DF75-4FEF-84E2-86796F0F4F77}" srcOrd="0" destOrd="0" presId="urn:microsoft.com/office/officeart/2005/8/layout/bProcess4"/>
    <dgm:cxn modelId="{49A2032E-0C24-4EDD-9F81-01A9C57A272C}" type="presParOf" srcId="{0F6ABDC3-585C-46FB-BCE3-C67849D28EAE}" destId="{62885154-1E3D-430F-B5EE-E33300A1FC6D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255C492-3196-4D46-8D88-3C2ECC7F420C}" type="doc">
      <dgm:prSet loTypeId="urn:microsoft.com/office/officeart/2005/8/layout/list1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E28C6460-6E1D-4150-B392-76269A397CD9}">
      <dgm:prSet phldrT="[Text]" custT="1"/>
      <dgm:spPr/>
      <dgm:t>
        <a:bodyPr/>
        <a:lstStyle/>
        <a:p>
          <a:r>
            <a:rPr lang="th-TH" sz="2800" dirty="0" smtClean="0">
              <a:solidFill>
                <a:schemeClr val="tx1"/>
              </a:solidFill>
              <a:latin typeface="TH Niramit AS" panose="02000506000000020004" pitchFamily="2" charset="-34"/>
              <a:cs typeface="TH Niramit AS" panose="02000506000000020004" pitchFamily="2" charset="-34"/>
            </a:rPr>
            <a:t>ระดับ </a:t>
          </a:r>
          <a:r>
            <a:rPr lang="th-TH" sz="2800" b="1" dirty="0" smtClean="0">
              <a:solidFill>
                <a:schemeClr val="tx1"/>
              </a:solidFill>
              <a:latin typeface="TH Niramit AS" panose="02000506000000020004" pitchFamily="2" charset="-34"/>
              <a:cs typeface="TH Niramit AS" panose="02000506000000020004" pitchFamily="2" charset="-34"/>
            </a:rPr>
            <a:t>ศาสตราจารย์</a:t>
          </a:r>
          <a:r>
            <a:rPr lang="th-TH" sz="2800" dirty="0" smtClean="0">
              <a:solidFill>
                <a:schemeClr val="tx1"/>
              </a:solidFill>
              <a:latin typeface="TH Niramit AS" panose="02000506000000020004" pitchFamily="2" charset="-34"/>
              <a:cs typeface="TH Niramit AS" panose="02000506000000020004" pitchFamily="2" charset="-34"/>
            </a:rPr>
            <a:t>  จำนวน  2 ผลงาน</a:t>
          </a:r>
          <a:endParaRPr lang="en-US" sz="2800" dirty="0">
            <a:solidFill>
              <a:schemeClr val="tx1"/>
            </a:solidFill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9A487C84-E356-44D7-BF3E-34C0D1AB0FA5}" type="parTrans" cxnId="{A0F39C56-4260-47B8-A972-63F6F7BDCF28}">
      <dgm:prSet/>
      <dgm:spPr/>
      <dgm:t>
        <a:bodyPr/>
        <a:lstStyle/>
        <a:p>
          <a:endParaRPr lang="en-US" sz="280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0B14B479-22C1-447A-863A-33C4205961B6}" type="sibTrans" cxnId="{A0F39C56-4260-47B8-A972-63F6F7BDCF28}">
      <dgm:prSet/>
      <dgm:spPr/>
      <dgm:t>
        <a:bodyPr/>
        <a:lstStyle/>
        <a:p>
          <a:endParaRPr lang="en-US" sz="280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D2187197-2C3B-4F83-B930-AEAA5F2FA39B}">
      <dgm:prSet phldrT="[Text]" custT="1"/>
      <dgm:spPr/>
      <dgm:t>
        <a:bodyPr/>
        <a:lstStyle/>
        <a:p>
          <a:r>
            <a:rPr lang="th-TH" sz="2800" dirty="0" smtClean="0">
              <a:solidFill>
                <a:schemeClr val="tx1"/>
              </a:solidFill>
              <a:latin typeface="TH Niramit AS" panose="02000506000000020004" pitchFamily="2" charset="-34"/>
              <a:cs typeface="TH Niramit AS" panose="02000506000000020004" pitchFamily="2" charset="-34"/>
            </a:rPr>
            <a:t>ระดับ </a:t>
          </a:r>
          <a:r>
            <a:rPr lang="th-TH" sz="2800" b="1" dirty="0" smtClean="0">
              <a:solidFill>
                <a:schemeClr val="tx1"/>
              </a:solidFill>
              <a:latin typeface="TH Niramit AS" panose="02000506000000020004" pitchFamily="2" charset="-34"/>
              <a:cs typeface="TH Niramit AS" panose="02000506000000020004" pitchFamily="2" charset="-34"/>
            </a:rPr>
            <a:t>รองศาสตราจารย์ </a:t>
          </a:r>
          <a:r>
            <a:rPr lang="th-TH" sz="2800" dirty="0" smtClean="0">
              <a:solidFill>
                <a:schemeClr val="tx1"/>
              </a:solidFill>
              <a:latin typeface="TH Niramit AS" panose="02000506000000020004" pitchFamily="2" charset="-34"/>
              <a:cs typeface="TH Niramit AS" panose="02000506000000020004" pitchFamily="2" charset="-34"/>
            </a:rPr>
            <a:t>จำนวน 19 ผลงาน</a:t>
          </a:r>
          <a:endParaRPr lang="en-US" sz="2800" dirty="0">
            <a:solidFill>
              <a:schemeClr val="tx1"/>
            </a:solidFill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E13593C9-F263-42A9-AE22-820DC6BAC353}" type="parTrans" cxnId="{E83896F2-51FF-4381-B6E3-43D6779C6F26}">
      <dgm:prSet/>
      <dgm:spPr/>
      <dgm:t>
        <a:bodyPr/>
        <a:lstStyle/>
        <a:p>
          <a:endParaRPr lang="en-US" sz="280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3CE5126A-9EBD-4415-B7D8-728DF9F62542}" type="sibTrans" cxnId="{E83896F2-51FF-4381-B6E3-43D6779C6F26}">
      <dgm:prSet/>
      <dgm:spPr/>
      <dgm:t>
        <a:bodyPr/>
        <a:lstStyle/>
        <a:p>
          <a:endParaRPr lang="en-US" sz="280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346B5CA6-9E1D-4A0B-BAB8-6DE8D65C55DA}">
      <dgm:prSet phldrT="[Text]" custT="1"/>
      <dgm:spPr/>
      <dgm:t>
        <a:bodyPr/>
        <a:lstStyle/>
        <a:p>
          <a:r>
            <a:rPr lang="th-TH" sz="2800" dirty="0" smtClean="0">
              <a:solidFill>
                <a:schemeClr val="tx1"/>
              </a:solidFill>
              <a:latin typeface="TH Niramit AS" panose="02000506000000020004" pitchFamily="2" charset="-34"/>
              <a:cs typeface="TH Niramit AS" panose="02000506000000020004" pitchFamily="2" charset="-34"/>
            </a:rPr>
            <a:t>ระดับ </a:t>
          </a:r>
          <a:r>
            <a:rPr lang="th-TH" sz="2800" b="1" dirty="0" smtClean="0">
              <a:solidFill>
                <a:schemeClr val="tx1"/>
              </a:solidFill>
              <a:latin typeface="TH Niramit AS" panose="02000506000000020004" pitchFamily="2" charset="-34"/>
              <a:cs typeface="TH Niramit AS" panose="02000506000000020004" pitchFamily="2" charset="-34"/>
            </a:rPr>
            <a:t>ผู้ช่วยศาสตราจารย์</a:t>
          </a:r>
          <a:r>
            <a:rPr lang="th-TH" sz="2800" dirty="0" smtClean="0">
              <a:solidFill>
                <a:schemeClr val="tx1"/>
              </a:solidFill>
              <a:latin typeface="TH Niramit AS" panose="02000506000000020004" pitchFamily="2" charset="-34"/>
              <a:cs typeface="TH Niramit AS" panose="02000506000000020004" pitchFamily="2" charset="-34"/>
            </a:rPr>
            <a:t> จำนวน  1 ผลงาน</a:t>
          </a:r>
          <a:endParaRPr lang="en-US" sz="2800" dirty="0">
            <a:solidFill>
              <a:schemeClr val="tx1"/>
            </a:solidFill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A02FAF1A-C8DA-46DF-9A59-793BB0945753}" type="parTrans" cxnId="{BFE9CDED-4F23-4231-9DA2-F2497DA6AC2C}">
      <dgm:prSet/>
      <dgm:spPr/>
      <dgm:t>
        <a:bodyPr/>
        <a:lstStyle/>
        <a:p>
          <a:endParaRPr lang="en-US" sz="280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6C36BB4A-2ACA-4E26-8B5D-F01F1F2E3B13}" type="sibTrans" cxnId="{BFE9CDED-4F23-4231-9DA2-F2497DA6AC2C}">
      <dgm:prSet/>
      <dgm:spPr/>
      <dgm:t>
        <a:bodyPr/>
        <a:lstStyle/>
        <a:p>
          <a:endParaRPr lang="en-US" sz="280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08AFC366-448D-4BFD-8924-4F1D3A7E5B36}" type="pres">
      <dgm:prSet presAssocID="{D255C492-3196-4D46-8D88-3C2ECC7F420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0EB3CDE-A856-401C-B33A-7424F2855CB4}" type="pres">
      <dgm:prSet presAssocID="{E28C6460-6E1D-4150-B392-76269A397CD9}" presName="parentLin" presStyleCnt="0"/>
      <dgm:spPr/>
      <dgm:t>
        <a:bodyPr/>
        <a:lstStyle/>
        <a:p>
          <a:endParaRPr lang="en-US"/>
        </a:p>
      </dgm:t>
    </dgm:pt>
    <dgm:pt modelId="{9D2417F7-F588-40D7-B7B6-93F76315D658}" type="pres">
      <dgm:prSet presAssocID="{E28C6460-6E1D-4150-B392-76269A397CD9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D7F10480-2675-432B-8373-170B70A57E98}" type="pres">
      <dgm:prSet presAssocID="{E28C6460-6E1D-4150-B392-76269A397CD9}" presName="parentText" presStyleLbl="node1" presStyleIdx="0" presStyleCnt="3" custScaleX="11265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0376E0-5F3D-433F-8CA3-7EA0567A83C5}" type="pres">
      <dgm:prSet presAssocID="{E28C6460-6E1D-4150-B392-76269A397CD9}" presName="negativeSpace" presStyleCnt="0"/>
      <dgm:spPr/>
      <dgm:t>
        <a:bodyPr/>
        <a:lstStyle/>
        <a:p>
          <a:endParaRPr lang="en-US"/>
        </a:p>
      </dgm:t>
    </dgm:pt>
    <dgm:pt modelId="{593E832C-A78C-4FD4-8450-899A6FDDB085}" type="pres">
      <dgm:prSet presAssocID="{E28C6460-6E1D-4150-B392-76269A397CD9}" presName="childText" presStyleLbl="conFgAcc1" presStyleIdx="0" presStyleCnt="3" custLinFactNeighborX="38" custLinFactNeighborY="740">
        <dgm:presLayoutVars>
          <dgm:bulletEnabled val="1"/>
        </dgm:presLayoutVars>
      </dgm:prSet>
      <dgm:spPr>
        <a:solidFill>
          <a:schemeClr val="bg2">
            <a:lumMod val="75000"/>
            <a:alpha val="90000"/>
          </a:schemeClr>
        </a:solidFill>
      </dgm:spPr>
      <dgm:t>
        <a:bodyPr/>
        <a:lstStyle/>
        <a:p>
          <a:endParaRPr lang="en-US"/>
        </a:p>
      </dgm:t>
    </dgm:pt>
    <dgm:pt modelId="{B6293597-2B39-4FD8-AE9B-21916AEED378}" type="pres">
      <dgm:prSet presAssocID="{0B14B479-22C1-447A-863A-33C4205961B6}" presName="spaceBetweenRectangles" presStyleCnt="0"/>
      <dgm:spPr/>
      <dgm:t>
        <a:bodyPr/>
        <a:lstStyle/>
        <a:p>
          <a:endParaRPr lang="en-US"/>
        </a:p>
      </dgm:t>
    </dgm:pt>
    <dgm:pt modelId="{9DE2B8B2-DC31-406D-8F49-340028CBEC9D}" type="pres">
      <dgm:prSet presAssocID="{D2187197-2C3B-4F83-B930-AEAA5F2FA39B}" presName="parentLin" presStyleCnt="0"/>
      <dgm:spPr/>
      <dgm:t>
        <a:bodyPr/>
        <a:lstStyle/>
        <a:p>
          <a:endParaRPr lang="en-US"/>
        </a:p>
      </dgm:t>
    </dgm:pt>
    <dgm:pt modelId="{24FE8F16-A4C8-4EB2-B275-44489CA77DA2}" type="pres">
      <dgm:prSet presAssocID="{D2187197-2C3B-4F83-B930-AEAA5F2FA39B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BA7177E4-AA2E-4775-8457-BF8CB426F1DC}" type="pres">
      <dgm:prSet presAssocID="{D2187197-2C3B-4F83-B930-AEAA5F2FA39B}" presName="parentText" presStyleLbl="node1" presStyleIdx="1" presStyleCnt="3" custScaleX="11265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16BD88-7419-44E3-AED2-97B8EC0589B0}" type="pres">
      <dgm:prSet presAssocID="{D2187197-2C3B-4F83-B930-AEAA5F2FA39B}" presName="negativeSpace" presStyleCnt="0"/>
      <dgm:spPr/>
      <dgm:t>
        <a:bodyPr/>
        <a:lstStyle/>
        <a:p>
          <a:endParaRPr lang="en-US"/>
        </a:p>
      </dgm:t>
    </dgm:pt>
    <dgm:pt modelId="{D3841307-F6BC-4D7D-962F-B342814AAB12}" type="pres">
      <dgm:prSet presAssocID="{D2187197-2C3B-4F83-B930-AEAA5F2FA39B}" presName="childText" presStyleLbl="conFgAcc1" presStyleIdx="1" presStyleCnt="3">
        <dgm:presLayoutVars>
          <dgm:bulletEnabled val="1"/>
        </dgm:presLayoutVars>
      </dgm:prSet>
      <dgm:spPr>
        <a:solidFill>
          <a:schemeClr val="bg1">
            <a:lumMod val="75000"/>
            <a:alpha val="90000"/>
          </a:schemeClr>
        </a:solidFill>
      </dgm:spPr>
      <dgm:t>
        <a:bodyPr/>
        <a:lstStyle/>
        <a:p>
          <a:endParaRPr lang="en-US"/>
        </a:p>
      </dgm:t>
    </dgm:pt>
    <dgm:pt modelId="{9B910E45-FC88-4F17-873F-E4D3990C528A}" type="pres">
      <dgm:prSet presAssocID="{3CE5126A-9EBD-4415-B7D8-728DF9F62542}" presName="spaceBetweenRectangles" presStyleCnt="0"/>
      <dgm:spPr/>
      <dgm:t>
        <a:bodyPr/>
        <a:lstStyle/>
        <a:p>
          <a:endParaRPr lang="en-US"/>
        </a:p>
      </dgm:t>
    </dgm:pt>
    <dgm:pt modelId="{C87CB122-4778-48A5-A8F0-2B140DD165C0}" type="pres">
      <dgm:prSet presAssocID="{346B5CA6-9E1D-4A0B-BAB8-6DE8D65C55DA}" presName="parentLin" presStyleCnt="0"/>
      <dgm:spPr/>
      <dgm:t>
        <a:bodyPr/>
        <a:lstStyle/>
        <a:p>
          <a:endParaRPr lang="en-US"/>
        </a:p>
      </dgm:t>
    </dgm:pt>
    <dgm:pt modelId="{3DED1F7C-5FAF-4603-AC66-B09DCE04C171}" type="pres">
      <dgm:prSet presAssocID="{346B5CA6-9E1D-4A0B-BAB8-6DE8D65C55DA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C625CF3E-57C8-489E-A291-459DCFCBF824}" type="pres">
      <dgm:prSet presAssocID="{346B5CA6-9E1D-4A0B-BAB8-6DE8D65C55DA}" presName="parentText" presStyleLbl="node1" presStyleIdx="2" presStyleCnt="3" custScaleX="11265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5428BB-90D8-4F1C-802D-6E80F71E8073}" type="pres">
      <dgm:prSet presAssocID="{346B5CA6-9E1D-4A0B-BAB8-6DE8D65C55DA}" presName="negativeSpace" presStyleCnt="0"/>
      <dgm:spPr/>
      <dgm:t>
        <a:bodyPr/>
        <a:lstStyle/>
        <a:p>
          <a:endParaRPr lang="en-US"/>
        </a:p>
      </dgm:t>
    </dgm:pt>
    <dgm:pt modelId="{444E6E84-41D3-4419-A4A9-00CE1BDB672D}" type="pres">
      <dgm:prSet presAssocID="{346B5CA6-9E1D-4A0B-BAB8-6DE8D65C55DA}" presName="childText" presStyleLbl="conFgAcc1" presStyleIdx="2" presStyleCnt="3" custLinFactNeighborX="517" custLinFactNeighborY="78063">
        <dgm:presLayoutVars>
          <dgm:bulletEnabled val="1"/>
        </dgm:presLayoutVars>
      </dgm:prSet>
      <dgm:spPr>
        <a:solidFill>
          <a:schemeClr val="bg2">
            <a:alpha val="90000"/>
          </a:schemeClr>
        </a:solidFill>
      </dgm:spPr>
      <dgm:t>
        <a:bodyPr/>
        <a:lstStyle/>
        <a:p>
          <a:endParaRPr lang="en-US"/>
        </a:p>
      </dgm:t>
    </dgm:pt>
  </dgm:ptLst>
  <dgm:cxnLst>
    <dgm:cxn modelId="{DF654FCF-1EC7-40BA-B129-BF965CF5F56F}" type="presOf" srcId="{D2187197-2C3B-4F83-B930-AEAA5F2FA39B}" destId="{24FE8F16-A4C8-4EB2-B275-44489CA77DA2}" srcOrd="0" destOrd="0" presId="urn:microsoft.com/office/officeart/2005/8/layout/list1"/>
    <dgm:cxn modelId="{BFE9CDED-4F23-4231-9DA2-F2497DA6AC2C}" srcId="{D255C492-3196-4D46-8D88-3C2ECC7F420C}" destId="{346B5CA6-9E1D-4A0B-BAB8-6DE8D65C55DA}" srcOrd="2" destOrd="0" parTransId="{A02FAF1A-C8DA-46DF-9A59-793BB0945753}" sibTransId="{6C36BB4A-2ACA-4E26-8B5D-F01F1F2E3B13}"/>
    <dgm:cxn modelId="{A0F39C56-4260-47B8-A972-63F6F7BDCF28}" srcId="{D255C492-3196-4D46-8D88-3C2ECC7F420C}" destId="{E28C6460-6E1D-4150-B392-76269A397CD9}" srcOrd="0" destOrd="0" parTransId="{9A487C84-E356-44D7-BF3E-34C0D1AB0FA5}" sibTransId="{0B14B479-22C1-447A-863A-33C4205961B6}"/>
    <dgm:cxn modelId="{6093BB6D-24A5-4018-8FA3-AC1C67ABE706}" type="presOf" srcId="{346B5CA6-9E1D-4A0B-BAB8-6DE8D65C55DA}" destId="{C625CF3E-57C8-489E-A291-459DCFCBF824}" srcOrd="1" destOrd="0" presId="urn:microsoft.com/office/officeart/2005/8/layout/list1"/>
    <dgm:cxn modelId="{E83896F2-51FF-4381-B6E3-43D6779C6F26}" srcId="{D255C492-3196-4D46-8D88-3C2ECC7F420C}" destId="{D2187197-2C3B-4F83-B930-AEAA5F2FA39B}" srcOrd="1" destOrd="0" parTransId="{E13593C9-F263-42A9-AE22-820DC6BAC353}" sibTransId="{3CE5126A-9EBD-4415-B7D8-728DF9F62542}"/>
    <dgm:cxn modelId="{8B12BC1F-AF87-41CE-B332-986B82748E4C}" type="presOf" srcId="{D2187197-2C3B-4F83-B930-AEAA5F2FA39B}" destId="{BA7177E4-AA2E-4775-8457-BF8CB426F1DC}" srcOrd="1" destOrd="0" presId="urn:microsoft.com/office/officeart/2005/8/layout/list1"/>
    <dgm:cxn modelId="{FFEEC894-6310-4566-A1DA-D1B7FC1BA47B}" type="presOf" srcId="{346B5CA6-9E1D-4A0B-BAB8-6DE8D65C55DA}" destId="{3DED1F7C-5FAF-4603-AC66-B09DCE04C171}" srcOrd="0" destOrd="0" presId="urn:microsoft.com/office/officeart/2005/8/layout/list1"/>
    <dgm:cxn modelId="{9ECCF319-B042-48ED-B35B-F4676F2D87E5}" type="presOf" srcId="{D255C492-3196-4D46-8D88-3C2ECC7F420C}" destId="{08AFC366-448D-4BFD-8924-4F1D3A7E5B36}" srcOrd="0" destOrd="0" presId="urn:microsoft.com/office/officeart/2005/8/layout/list1"/>
    <dgm:cxn modelId="{719ED2D6-3D5D-413C-960A-27B770D756FA}" type="presOf" srcId="{E28C6460-6E1D-4150-B392-76269A397CD9}" destId="{9D2417F7-F588-40D7-B7B6-93F76315D658}" srcOrd="0" destOrd="0" presId="urn:microsoft.com/office/officeart/2005/8/layout/list1"/>
    <dgm:cxn modelId="{5EF83148-7B90-438A-A5CF-F8211260AEEF}" type="presOf" srcId="{E28C6460-6E1D-4150-B392-76269A397CD9}" destId="{D7F10480-2675-432B-8373-170B70A57E98}" srcOrd="1" destOrd="0" presId="urn:microsoft.com/office/officeart/2005/8/layout/list1"/>
    <dgm:cxn modelId="{7545E206-1FF5-4CA9-B080-EA878940099E}" type="presParOf" srcId="{08AFC366-448D-4BFD-8924-4F1D3A7E5B36}" destId="{60EB3CDE-A856-401C-B33A-7424F2855CB4}" srcOrd="0" destOrd="0" presId="urn:microsoft.com/office/officeart/2005/8/layout/list1"/>
    <dgm:cxn modelId="{7BD780C0-C257-4ECF-B8B2-A2FC06D4E2F4}" type="presParOf" srcId="{60EB3CDE-A856-401C-B33A-7424F2855CB4}" destId="{9D2417F7-F588-40D7-B7B6-93F76315D658}" srcOrd="0" destOrd="0" presId="urn:microsoft.com/office/officeart/2005/8/layout/list1"/>
    <dgm:cxn modelId="{6714621D-D4D7-4F9D-BBAB-E9DEDABE15AD}" type="presParOf" srcId="{60EB3CDE-A856-401C-B33A-7424F2855CB4}" destId="{D7F10480-2675-432B-8373-170B70A57E98}" srcOrd="1" destOrd="0" presId="urn:microsoft.com/office/officeart/2005/8/layout/list1"/>
    <dgm:cxn modelId="{8D67BDD8-EF50-4204-9F12-BEF2D4A2A9E5}" type="presParOf" srcId="{08AFC366-448D-4BFD-8924-4F1D3A7E5B36}" destId="{180376E0-5F3D-433F-8CA3-7EA0567A83C5}" srcOrd="1" destOrd="0" presId="urn:microsoft.com/office/officeart/2005/8/layout/list1"/>
    <dgm:cxn modelId="{98E63691-87EA-4645-BC9A-89B9E72DA312}" type="presParOf" srcId="{08AFC366-448D-4BFD-8924-4F1D3A7E5B36}" destId="{593E832C-A78C-4FD4-8450-899A6FDDB085}" srcOrd="2" destOrd="0" presId="urn:microsoft.com/office/officeart/2005/8/layout/list1"/>
    <dgm:cxn modelId="{3B0D9225-545F-4DFD-9E40-6D824E37A6B6}" type="presParOf" srcId="{08AFC366-448D-4BFD-8924-4F1D3A7E5B36}" destId="{B6293597-2B39-4FD8-AE9B-21916AEED378}" srcOrd="3" destOrd="0" presId="urn:microsoft.com/office/officeart/2005/8/layout/list1"/>
    <dgm:cxn modelId="{F335207F-A51A-454E-B988-D1C15A36427C}" type="presParOf" srcId="{08AFC366-448D-4BFD-8924-4F1D3A7E5B36}" destId="{9DE2B8B2-DC31-406D-8F49-340028CBEC9D}" srcOrd="4" destOrd="0" presId="urn:microsoft.com/office/officeart/2005/8/layout/list1"/>
    <dgm:cxn modelId="{EAA2CCA7-9234-461F-8D65-0B6929C3DB69}" type="presParOf" srcId="{9DE2B8B2-DC31-406D-8F49-340028CBEC9D}" destId="{24FE8F16-A4C8-4EB2-B275-44489CA77DA2}" srcOrd="0" destOrd="0" presId="urn:microsoft.com/office/officeart/2005/8/layout/list1"/>
    <dgm:cxn modelId="{58D95AAB-7675-4383-BA41-6497AE404656}" type="presParOf" srcId="{9DE2B8B2-DC31-406D-8F49-340028CBEC9D}" destId="{BA7177E4-AA2E-4775-8457-BF8CB426F1DC}" srcOrd="1" destOrd="0" presId="urn:microsoft.com/office/officeart/2005/8/layout/list1"/>
    <dgm:cxn modelId="{CB60802A-E1AB-40EF-9494-D60C20EA7F29}" type="presParOf" srcId="{08AFC366-448D-4BFD-8924-4F1D3A7E5B36}" destId="{A416BD88-7419-44E3-AED2-97B8EC0589B0}" srcOrd="5" destOrd="0" presId="urn:microsoft.com/office/officeart/2005/8/layout/list1"/>
    <dgm:cxn modelId="{929C465C-EE78-4C48-9C25-B48B64BAF27F}" type="presParOf" srcId="{08AFC366-448D-4BFD-8924-4F1D3A7E5B36}" destId="{D3841307-F6BC-4D7D-962F-B342814AAB12}" srcOrd="6" destOrd="0" presId="urn:microsoft.com/office/officeart/2005/8/layout/list1"/>
    <dgm:cxn modelId="{5813B353-35D7-4037-BE01-5803C41CA992}" type="presParOf" srcId="{08AFC366-448D-4BFD-8924-4F1D3A7E5B36}" destId="{9B910E45-FC88-4F17-873F-E4D3990C528A}" srcOrd="7" destOrd="0" presId="urn:microsoft.com/office/officeart/2005/8/layout/list1"/>
    <dgm:cxn modelId="{47E5B81A-8CCE-46BF-9022-E14D63ACD432}" type="presParOf" srcId="{08AFC366-448D-4BFD-8924-4F1D3A7E5B36}" destId="{C87CB122-4778-48A5-A8F0-2B140DD165C0}" srcOrd="8" destOrd="0" presId="urn:microsoft.com/office/officeart/2005/8/layout/list1"/>
    <dgm:cxn modelId="{0651BD82-2510-4426-B88C-31FFC6FD00EC}" type="presParOf" srcId="{C87CB122-4778-48A5-A8F0-2B140DD165C0}" destId="{3DED1F7C-5FAF-4603-AC66-B09DCE04C171}" srcOrd="0" destOrd="0" presId="urn:microsoft.com/office/officeart/2005/8/layout/list1"/>
    <dgm:cxn modelId="{AC6C036D-DF14-4FB5-9EB3-83336B98C253}" type="presParOf" srcId="{C87CB122-4778-48A5-A8F0-2B140DD165C0}" destId="{C625CF3E-57C8-489E-A291-459DCFCBF824}" srcOrd="1" destOrd="0" presId="urn:microsoft.com/office/officeart/2005/8/layout/list1"/>
    <dgm:cxn modelId="{22F68BAE-3490-4B98-801D-E7B74CA1E7F2}" type="presParOf" srcId="{08AFC366-448D-4BFD-8924-4F1D3A7E5B36}" destId="{E05428BB-90D8-4F1C-802D-6E80F71E8073}" srcOrd="9" destOrd="0" presId="urn:microsoft.com/office/officeart/2005/8/layout/list1"/>
    <dgm:cxn modelId="{4F14FB49-24A0-4402-A304-76D97F11B3C0}" type="presParOf" srcId="{08AFC366-448D-4BFD-8924-4F1D3A7E5B36}" destId="{444E6E84-41D3-4419-A4A9-00CE1BDB672D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F919292-23B4-4D79-BF8B-960C4457E558}" type="doc">
      <dgm:prSet loTypeId="urn:microsoft.com/office/officeart/2011/layout/TabList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DB65350E-B3E6-4E0C-848D-1F4C184C0EDA}">
      <dgm:prSet phldrT="[Text]" custT="1"/>
      <dgm:spPr/>
      <dgm:t>
        <a:bodyPr/>
        <a:lstStyle/>
        <a:p>
          <a:r>
            <a:rPr lang="th-TH" sz="36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แบบที่ 2</a:t>
          </a:r>
          <a:endParaRPr lang="en-US" sz="3600" dirty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0861B16A-9D0D-496F-852E-3C4654C71CE5}" type="parTrans" cxnId="{43213FAC-9ECF-487C-B092-844600ECD9D7}">
      <dgm:prSet/>
      <dgm:spPr/>
      <dgm:t>
        <a:bodyPr/>
        <a:lstStyle/>
        <a:p>
          <a:endParaRPr lang="en-US" sz="320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E695A639-DAB3-47FA-B6D8-110FD95D0B6B}" type="sibTrans" cxnId="{43213FAC-9ECF-487C-B092-844600ECD9D7}">
      <dgm:prSet/>
      <dgm:spPr/>
      <dgm:t>
        <a:bodyPr/>
        <a:lstStyle/>
        <a:p>
          <a:endParaRPr lang="en-US" sz="320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C2519A75-9B31-4B70-85D9-EC2EF8281BA2}">
      <dgm:prSet phldrT="[Text]" custT="1"/>
      <dgm:spPr/>
      <dgm:t>
        <a:bodyPr/>
        <a:lstStyle/>
        <a:p>
          <a:pPr algn="l"/>
          <a:r>
            <a:rPr lang="th-TH" sz="36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จ้างจัดทำรูปเล่ม </a:t>
          </a:r>
        </a:p>
      </dgm:t>
    </dgm:pt>
    <dgm:pt modelId="{234230E6-BD5D-4DED-A539-2522E97339BE}" type="parTrans" cxnId="{17DEEAD9-2E6A-4588-B5A0-92E9A135D4FB}">
      <dgm:prSet/>
      <dgm:spPr/>
      <dgm:t>
        <a:bodyPr/>
        <a:lstStyle/>
        <a:p>
          <a:endParaRPr lang="en-US" sz="320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76F1F8B7-6563-429A-8EBE-5FD0FAA43AE1}" type="sibTrans" cxnId="{17DEEAD9-2E6A-4588-B5A0-92E9A135D4FB}">
      <dgm:prSet/>
      <dgm:spPr/>
      <dgm:t>
        <a:bodyPr/>
        <a:lstStyle/>
        <a:p>
          <a:endParaRPr lang="en-US" sz="320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4A1D1673-68CD-41E5-BF54-2A7AF61F9D6B}">
      <dgm:prSet phldrT="[Text]" custT="1"/>
      <dgm:spPr>
        <a:solidFill>
          <a:schemeClr val="bg1"/>
        </a:solidFill>
      </dgm:spPr>
      <dgm:t>
        <a:bodyPr/>
        <a:lstStyle/>
        <a:p>
          <a:r>
            <a:rPr lang="th-TH" sz="3200" b="1" dirty="0" smtClean="0">
              <a:solidFill>
                <a:schemeClr val="tx1"/>
              </a:solidFill>
              <a:latin typeface="TH Niramit AS" panose="02000506000000020004" pitchFamily="2" charset="-34"/>
              <a:cs typeface="TH Niramit AS" panose="02000506000000020004" pitchFamily="2" charset="-34"/>
            </a:rPr>
            <a:t>ผู้รับบริการ</a:t>
          </a:r>
          <a:endParaRPr lang="en-US" sz="3200" dirty="0">
            <a:solidFill>
              <a:schemeClr val="tx1"/>
            </a:solidFill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DCE1A25C-1632-4BA1-928B-9D111D14E575}" type="parTrans" cxnId="{94E2C4CB-22B1-4B20-8FA3-7B051EAD4236}">
      <dgm:prSet/>
      <dgm:spPr/>
      <dgm:t>
        <a:bodyPr/>
        <a:lstStyle/>
        <a:p>
          <a:endParaRPr lang="en-US" sz="320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1F9D8290-A8C3-4955-9D23-AE1FD07E43AF}" type="sibTrans" cxnId="{94E2C4CB-22B1-4B20-8FA3-7B051EAD4236}">
      <dgm:prSet/>
      <dgm:spPr/>
      <dgm:t>
        <a:bodyPr/>
        <a:lstStyle/>
        <a:p>
          <a:endParaRPr lang="en-US" sz="320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BB318E7E-0D0E-4464-8898-EB4421295671}">
      <dgm:prSet phldrT="[Text]"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th-TH" sz="3200" b="1" dirty="0" smtClean="0">
              <a:solidFill>
                <a:schemeClr val="accent2"/>
              </a:solidFill>
              <a:latin typeface="TH Niramit AS" panose="02000506000000020004" pitchFamily="2" charset="-34"/>
              <a:cs typeface="TH Niramit AS" panose="02000506000000020004" pitchFamily="2" charset="-34"/>
            </a:rPr>
            <a:t>คณาจารย์ บุคลากร บุคคลทั่วไป ทั้งภายในและภายนอกมหาวิทยาลัย</a:t>
          </a:r>
          <a:endParaRPr lang="en-US" sz="3200" dirty="0">
            <a:solidFill>
              <a:schemeClr val="accent2"/>
            </a:solidFill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97A0AB8C-0622-49BE-9F90-B6B670F62E98}" type="parTrans" cxnId="{1D141E9B-189B-48E9-9AD0-F5B26EC2D4DC}">
      <dgm:prSet/>
      <dgm:spPr/>
      <dgm:t>
        <a:bodyPr/>
        <a:lstStyle/>
        <a:p>
          <a:endParaRPr lang="en-US" sz="320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9E71766E-7C33-4136-B03B-F3B58A9C1C36}" type="sibTrans" cxnId="{1D141E9B-189B-48E9-9AD0-F5B26EC2D4DC}">
      <dgm:prSet/>
      <dgm:spPr/>
      <dgm:t>
        <a:bodyPr/>
        <a:lstStyle/>
        <a:p>
          <a:endParaRPr lang="en-US" sz="320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E1A91ED8-CD3D-463D-BC9F-795B1B13FF09}">
      <dgm:prSet phldrT="[Text]" custT="1"/>
      <dgm:spPr>
        <a:solidFill>
          <a:schemeClr val="bg1"/>
        </a:solidFill>
      </dgm:spPr>
      <dgm:t>
        <a:bodyPr/>
        <a:lstStyle/>
        <a:p>
          <a:r>
            <a:rPr lang="th-TH" sz="3200" b="1" dirty="0" smtClean="0">
              <a:solidFill>
                <a:schemeClr val="tx1"/>
              </a:solidFill>
              <a:latin typeface="TH Niramit AS" panose="02000506000000020004" pitchFamily="2" charset="-34"/>
              <a:cs typeface="TH Niramit AS" panose="02000506000000020004" pitchFamily="2" charset="-34"/>
            </a:rPr>
            <a:t>ระยะเวลา</a:t>
          </a:r>
          <a:endParaRPr lang="en-US" sz="3200" dirty="0">
            <a:solidFill>
              <a:schemeClr val="tx1"/>
            </a:solidFill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73FF4242-B0CB-4207-8BC8-3A8B18C1E5C5}" type="parTrans" cxnId="{193BD949-B5EF-4BEF-B9AB-C4BAF26F8401}">
      <dgm:prSet/>
      <dgm:spPr/>
      <dgm:t>
        <a:bodyPr/>
        <a:lstStyle/>
        <a:p>
          <a:endParaRPr lang="en-US" sz="320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C9F15899-98A5-4AC7-A678-452334C535B4}" type="sibTrans" cxnId="{193BD949-B5EF-4BEF-B9AB-C4BAF26F8401}">
      <dgm:prSet/>
      <dgm:spPr/>
      <dgm:t>
        <a:bodyPr/>
        <a:lstStyle/>
        <a:p>
          <a:endParaRPr lang="en-US" sz="320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9902F904-05F9-4D33-98D9-08971856891F}">
      <dgm:prSet phldrT="[Text]" custT="1"/>
      <dgm:spPr/>
      <dgm:t>
        <a:bodyPr/>
        <a:lstStyle/>
        <a:p>
          <a:pPr algn="l"/>
          <a:r>
            <a:rPr lang="th-TH" sz="32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ประมาณ 1 เดือน</a:t>
          </a:r>
          <a:endParaRPr lang="en-US" sz="3200" dirty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CF4A7A43-41A9-43DC-94F3-CC9A66BEF983}" type="parTrans" cxnId="{639A3D8A-D486-4A45-89D5-F9B3915B9F8D}">
      <dgm:prSet/>
      <dgm:spPr/>
      <dgm:t>
        <a:bodyPr/>
        <a:lstStyle/>
        <a:p>
          <a:endParaRPr lang="en-US" sz="320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FC27349E-B460-48A1-96F3-42708D0B817B}" type="sibTrans" cxnId="{639A3D8A-D486-4A45-89D5-F9B3915B9F8D}">
      <dgm:prSet/>
      <dgm:spPr/>
      <dgm:t>
        <a:bodyPr/>
        <a:lstStyle/>
        <a:p>
          <a:endParaRPr lang="en-US" sz="320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C807B888-1691-4C2D-B5EC-5FF3184419D8}">
      <dgm:prSet phldrT="[Text]" custT="1"/>
      <dgm:spPr>
        <a:solidFill>
          <a:schemeClr val="bg1"/>
        </a:solidFill>
      </dgm:spPr>
      <dgm:t>
        <a:bodyPr/>
        <a:lstStyle/>
        <a:p>
          <a:r>
            <a:rPr lang="th-TH" sz="3200" b="1" dirty="0" smtClean="0">
              <a:solidFill>
                <a:schemeClr val="tx1"/>
              </a:solidFill>
              <a:latin typeface="TH Niramit AS" panose="02000506000000020004" pitchFamily="2" charset="-34"/>
              <a:cs typeface="TH Niramit AS" panose="02000506000000020004" pitchFamily="2" charset="-34"/>
            </a:rPr>
            <a:t>ค่าใช้จ่าย</a:t>
          </a:r>
          <a:endParaRPr lang="en-US" sz="3200" dirty="0">
            <a:solidFill>
              <a:schemeClr val="tx1"/>
            </a:solidFill>
          </a:endParaRPr>
        </a:p>
      </dgm:t>
    </dgm:pt>
    <dgm:pt modelId="{06423A5E-B070-40B1-8B8D-BC0FBBBE6864}" type="parTrans" cxnId="{9F21FDD1-B83C-4A49-99EF-C30AB3511A10}">
      <dgm:prSet/>
      <dgm:spPr/>
      <dgm:t>
        <a:bodyPr/>
        <a:lstStyle/>
        <a:p>
          <a:endParaRPr lang="en-US" sz="3200"/>
        </a:p>
      </dgm:t>
    </dgm:pt>
    <dgm:pt modelId="{5457DB97-B8AD-4E9B-9367-4C8D6F21630A}" type="sibTrans" cxnId="{9F21FDD1-B83C-4A49-99EF-C30AB3511A10}">
      <dgm:prSet/>
      <dgm:spPr/>
      <dgm:t>
        <a:bodyPr/>
        <a:lstStyle/>
        <a:p>
          <a:endParaRPr lang="en-US" sz="3200"/>
        </a:p>
      </dgm:t>
    </dgm:pt>
    <dgm:pt modelId="{3A8EB309-194D-4D4D-A197-809C933FFA9E}">
      <dgm:prSet phldrT="[Text]" custT="1"/>
      <dgm:spPr/>
      <dgm:t>
        <a:bodyPr/>
        <a:lstStyle/>
        <a:p>
          <a:pPr algn="l"/>
          <a:r>
            <a:rPr lang="th-TH" sz="32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รับผิดชอบค่าใช้จ่ายด้วยตนเอง</a:t>
          </a:r>
          <a:endParaRPr lang="en-US" sz="3200" dirty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92731FF4-C081-493E-8E50-980E079C41F3}" type="parTrans" cxnId="{B4699F96-9D6F-4952-99AA-414CC1CB95DC}">
      <dgm:prSet/>
      <dgm:spPr/>
      <dgm:t>
        <a:bodyPr/>
        <a:lstStyle/>
        <a:p>
          <a:endParaRPr lang="en-US" sz="3200"/>
        </a:p>
      </dgm:t>
    </dgm:pt>
    <dgm:pt modelId="{8A5DD87D-16B0-40ED-A064-FF852647B193}" type="sibTrans" cxnId="{B4699F96-9D6F-4952-99AA-414CC1CB95DC}">
      <dgm:prSet/>
      <dgm:spPr/>
      <dgm:t>
        <a:bodyPr/>
        <a:lstStyle/>
        <a:p>
          <a:endParaRPr lang="en-US" sz="3200"/>
        </a:p>
      </dgm:t>
    </dgm:pt>
    <dgm:pt modelId="{7D526703-880F-4E7F-B583-64EC6D59B8AC}" type="pres">
      <dgm:prSet presAssocID="{6F919292-23B4-4D79-BF8B-960C4457E558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6DBF7550-22C4-4667-A8B6-6860F6539A80}" type="pres">
      <dgm:prSet presAssocID="{DB65350E-B3E6-4E0C-848D-1F4C184C0EDA}" presName="composite" presStyleCnt="0"/>
      <dgm:spPr/>
      <dgm:t>
        <a:bodyPr/>
        <a:lstStyle/>
        <a:p>
          <a:endParaRPr lang="en-US"/>
        </a:p>
      </dgm:t>
    </dgm:pt>
    <dgm:pt modelId="{A40E982C-72B4-4F51-91AE-F0C3223DA527}" type="pres">
      <dgm:prSet presAssocID="{DB65350E-B3E6-4E0C-848D-1F4C184C0EDA}" presName="FirstChild" presStyleLbl="revTx" presStyleIdx="0" presStyleCnt="4" custScaleX="92737" custScaleY="62638" custLinFactNeighborX="-1255" custLinFactNeighborY="387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88979E-BE9E-4681-A49B-003E98BAB3D8}" type="pres">
      <dgm:prSet presAssocID="{DB65350E-B3E6-4E0C-848D-1F4C184C0EDA}" presName="Parent" presStyleLbl="alignNode1" presStyleIdx="0" presStyleCnt="4" custScaleX="105697" custLinFactNeighborX="1607" custLinFactNeighborY="-88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5D8C5F-0712-4D70-ABB3-EAC24FA56BCE}" type="pres">
      <dgm:prSet presAssocID="{DB65350E-B3E6-4E0C-848D-1F4C184C0EDA}" presName="Accent" presStyleLbl="parChTrans1D1" presStyleIdx="0" presStyleCnt="4"/>
      <dgm:spPr/>
      <dgm:t>
        <a:bodyPr/>
        <a:lstStyle/>
        <a:p>
          <a:endParaRPr lang="en-US"/>
        </a:p>
      </dgm:t>
    </dgm:pt>
    <dgm:pt modelId="{1194F1AA-8698-4393-A992-BA51042A2E6E}" type="pres">
      <dgm:prSet presAssocID="{E695A639-DAB3-47FA-B6D8-110FD95D0B6B}" presName="sibTrans" presStyleCnt="0"/>
      <dgm:spPr/>
      <dgm:t>
        <a:bodyPr/>
        <a:lstStyle/>
        <a:p>
          <a:endParaRPr lang="en-US"/>
        </a:p>
      </dgm:t>
    </dgm:pt>
    <dgm:pt modelId="{395DFF2D-38FD-42F9-A3C7-5DBF050F1907}" type="pres">
      <dgm:prSet presAssocID="{4A1D1673-68CD-41E5-BF54-2A7AF61F9D6B}" presName="composite" presStyleCnt="0"/>
      <dgm:spPr/>
      <dgm:t>
        <a:bodyPr/>
        <a:lstStyle/>
        <a:p>
          <a:endParaRPr lang="en-US"/>
        </a:p>
      </dgm:t>
    </dgm:pt>
    <dgm:pt modelId="{F76F4879-2D6F-4409-88DE-0DABF8788D94}" type="pres">
      <dgm:prSet presAssocID="{4A1D1673-68CD-41E5-BF54-2A7AF61F9D6B}" presName="FirstChild" presStyleLbl="revTx" presStyleIdx="1" presStyleCnt="4" custScaleX="95115" custScaleY="54685" custLinFactNeighborX="88" custLinFactNeighborY="814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1D2110-9349-4317-8640-5FD1E80269DE}" type="pres">
      <dgm:prSet presAssocID="{4A1D1673-68CD-41E5-BF54-2A7AF61F9D6B}" presName="Parent" presStyleLbl="alignNode1" presStyleIdx="1" presStyleCnt="4" custScaleX="105697" custLinFactNeighborX="1607" custLinFactNeighborY="-250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6117D-D059-4453-B7A5-4492D15D595C}" type="pres">
      <dgm:prSet presAssocID="{4A1D1673-68CD-41E5-BF54-2A7AF61F9D6B}" presName="Accent" presStyleLbl="parChTrans1D1" presStyleIdx="1" presStyleCnt="4"/>
      <dgm:spPr/>
      <dgm:t>
        <a:bodyPr/>
        <a:lstStyle/>
        <a:p>
          <a:endParaRPr lang="en-US"/>
        </a:p>
      </dgm:t>
    </dgm:pt>
    <dgm:pt modelId="{C1390739-F118-4509-96BB-A46C2F388466}" type="pres">
      <dgm:prSet presAssocID="{1F9D8290-A8C3-4955-9D23-AE1FD07E43AF}" presName="sibTrans" presStyleCnt="0"/>
      <dgm:spPr/>
      <dgm:t>
        <a:bodyPr/>
        <a:lstStyle/>
        <a:p>
          <a:endParaRPr lang="en-US"/>
        </a:p>
      </dgm:t>
    </dgm:pt>
    <dgm:pt modelId="{12179DD2-AE46-4F01-AE16-263DE426F2F1}" type="pres">
      <dgm:prSet presAssocID="{E1A91ED8-CD3D-463D-BC9F-795B1B13FF09}" presName="composite" presStyleCnt="0"/>
      <dgm:spPr/>
      <dgm:t>
        <a:bodyPr/>
        <a:lstStyle/>
        <a:p>
          <a:endParaRPr lang="en-US"/>
        </a:p>
      </dgm:t>
    </dgm:pt>
    <dgm:pt modelId="{2B935EB7-ECA3-4C8B-8747-E5BAE1E45659}" type="pres">
      <dgm:prSet presAssocID="{E1A91ED8-CD3D-463D-BC9F-795B1B13FF09}" presName="FirstChild" presStyleLbl="revTx" presStyleIdx="2" presStyleCnt="4" custScaleX="93342" custScaleY="62838" custLinFactNeighborX="-71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D28FB1-BBF7-4EB5-AC44-8490A57336C9}" type="pres">
      <dgm:prSet presAssocID="{E1A91ED8-CD3D-463D-BC9F-795B1B13FF09}" presName="Parent" presStyleLbl="alignNode1" presStyleIdx="2" presStyleCnt="4" custScaleX="105697" custLinFactNeighborX="1607" custLinFactNeighborY="-250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847A85-4278-4929-9E8F-CBEC1E88ED03}" type="pres">
      <dgm:prSet presAssocID="{E1A91ED8-CD3D-463D-BC9F-795B1B13FF09}" presName="Accent" presStyleLbl="parChTrans1D1" presStyleIdx="2" presStyleCnt="4"/>
      <dgm:spPr/>
      <dgm:t>
        <a:bodyPr/>
        <a:lstStyle/>
        <a:p>
          <a:endParaRPr lang="en-US"/>
        </a:p>
      </dgm:t>
    </dgm:pt>
    <dgm:pt modelId="{5E49BFE6-C0B8-4340-B02B-C4DB9320EAB5}" type="pres">
      <dgm:prSet presAssocID="{C9F15899-98A5-4AC7-A678-452334C535B4}" presName="sibTrans" presStyleCnt="0"/>
      <dgm:spPr/>
      <dgm:t>
        <a:bodyPr/>
        <a:lstStyle/>
        <a:p>
          <a:endParaRPr lang="en-US"/>
        </a:p>
      </dgm:t>
    </dgm:pt>
    <dgm:pt modelId="{9ED2DF74-B005-4C01-9791-E057BE46A9B9}" type="pres">
      <dgm:prSet presAssocID="{C807B888-1691-4C2D-B5EC-5FF3184419D8}" presName="composite" presStyleCnt="0"/>
      <dgm:spPr/>
      <dgm:t>
        <a:bodyPr/>
        <a:lstStyle/>
        <a:p>
          <a:endParaRPr lang="en-US"/>
        </a:p>
      </dgm:t>
    </dgm:pt>
    <dgm:pt modelId="{46985ADE-D2A2-40BC-B1F3-216DE067198D}" type="pres">
      <dgm:prSet presAssocID="{C807B888-1691-4C2D-B5EC-5FF3184419D8}" presName="FirstChild" presStyleLbl="revTx" presStyleIdx="3" presStyleCnt="4" custScaleX="93342" custScaleY="62637" custLinFactNeighborX="-71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94CD20-FD03-4FE2-9ECE-2F4F99EA4B27}" type="pres">
      <dgm:prSet presAssocID="{C807B888-1691-4C2D-B5EC-5FF3184419D8}" presName="Parent" presStyleLbl="alignNode1" presStyleIdx="3" presStyleCnt="4" custScaleX="105697" custLinFactNeighborX="1607" custLinFactNeighborY="-250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84EE98-B250-4D60-BF74-BBC4CDE1ECEC}" type="pres">
      <dgm:prSet presAssocID="{C807B888-1691-4C2D-B5EC-5FF3184419D8}" presName="Accent" presStyleLbl="parChTrans1D1" presStyleIdx="3" presStyleCnt="4"/>
      <dgm:spPr/>
      <dgm:t>
        <a:bodyPr/>
        <a:lstStyle/>
        <a:p>
          <a:endParaRPr lang="en-US"/>
        </a:p>
      </dgm:t>
    </dgm:pt>
  </dgm:ptLst>
  <dgm:cxnLst>
    <dgm:cxn modelId="{A22E0B97-DA6B-4BB7-A342-89F81EAC8628}" type="presOf" srcId="{6F919292-23B4-4D79-BF8B-960C4457E558}" destId="{7D526703-880F-4E7F-B583-64EC6D59B8AC}" srcOrd="0" destOrd="0" presId="urn:microsoft.com/office/officeart/2011/layout/TabList"/>
    <dgm:cxn modelId="{FBB1F5FC-6DF5-44E7-86E2-7D32493C9F98}" type="presOf" srcId="{E1A91ED8-CD3D-463D-BC9F-795B1B13FF09}" destId="{36D28FB1-BBF7-4EB5-AC44-8490A57336C9}" srcOrd="0" destOrd="0" presId="urn:microsoft.com/office/officeart/2011/layout/TabList"/>
    <dgm:cxn modelId="{94E2C4CB-22B1-4B20-8FA3-7B051EAD4236}" srcId="{6F919292-23B4-4D79-BF8B-960C4457E558}" destId="{4A1D1673-68CD-41E5-BF54-2A7AF61F9D6B}" srcOrd="1" destOrd="0" parTransId="{DCE1A25C-1632-4BA1-928B-9D111D14E575}" sibTransId="{1F9D8290-A8C3-4955-9D23-AE1FD07E43AF}"/>
    <dgm:cxn modelId="{503AA073-1217-489D-9080-3742E4711306}" type="presOf" srcId="{BB318E7E-0D0E-4464-8898-EB4421295671}" destId="{F76F4879-2D6F-4409-88DE-0DABF8788D94}" srcOrd="0" destOrd="0" presId="urn:microsoft.com/office/officeart/2011/layout/TabList"/>
    <dgm:cxn modelId="{17DEEAD9-2E6A-4588-B5A0-92E9A135D4FB}" srcId="{DB65350E-B3E6-4E0C-848D-1F4C184C0EDA}" destId="{C2519A75-9B31-4B70-85D9-EC2EF8281BA2}" srcOrd="0" destOrd="0" parTransId="{234230E6-BD5D-4DED-A539-2522E97339BE}" sibTransId="{76F1F8B7-6563-429A-8EBE-5FD0FAA43AE1}"/>
    <dgm:cxn modelId="{9BC67DD1-9035-4186-BDC2-0974FEE50F71}" type="presOf" srcId="{3A8EB309-194D-4D4D-A197-809C933FFA9E}" destId="{46985ADE-D2A2-40BC-B1F3-216DE067198D}" srcOrd="0" destOrd="0" presId="urn:microsoft.com/office/officeart/2011/layout/TabList"/>
    <dgm:cxn modelId="{9F21FDD1-B83C-4A49-99EF-C30AB3511A10}" srcId="{6F919292-23B4-4D79-BF8B-960C4457E558}" destId="{C807B888-1691-4C2D-B5EC-5FF3184419D8}" srcOrd="3" destOrd="0" parTransId="{06423A5E-B070-40B1-8B8D-BC0FBBBE6864}" sibTransId="{5457DB97-B8AD-4E9B-9367-4C8D6F21630A}"/>
    <dgm:cxn modelId="{43213FAC-9ECF-487C-B092-844600ECD9D7}" srcId="{6F919292-23B4-4D79-BF8B-960C4457E558}" destId="{DB65350E-B3E6-4E0C-848D-1F4C184C0EDA}" srcOrd="0" destOrd="0" parTransId="{0861B16A-9D0D-496F-852E-3C4654C71CE5}" sibTransId="{E695A639-DAB3-47FA-B6D8-110FD95D0B6B}"/>
    <dgm:cxn modelId="{B4699F96-9D6F-4952-99AA-414CC1CB95DC}" srcId="{C807B888-1691-4C2D-B5EC-5FF3184419D8}" destId="{3A8EB309-194D-4D4D-A197-809C933FFA9E}" srcOrd="0" destOrd="0" parTransId="{92731FF4-C081-493E-8E50-980E079C41F3}" sibTransId="{8A5DD87D-16B0-40ED-A064-FF852647B193}"/>
    <dgm:cxn modelId="{444DD017-3DAB-4B2D-9668-5B290C9B9817}" type="presOf" srcId="{C807B888-1691-4C2D-B5EC-5FF3184419D8}" destId="{8D94CD20-FD03-4FE2-9ECE-2F4F99EA4B27}" srcOrd="0" destOrd="0" presId="urn:microsoft.com/office/officeart/2011/layout/TabList"/>
    <dgm:cxn modelId="{1D141E9B-189B-48E9-9AD0-F5B26EC2D4DC}" srcId="{4A1D1673-68CD-41E5-BF54-2A7AF61F9D6B}" destId="{BB318E7E-0D0E-4464-8898-EB4421295671}" srcOrd="0" destOrd="0" parTransId="{97A0AB8C-0622-49BE-9F90-B6B670F62E98}" sibTransId="{9E71766E-7C33-4136-B03B-F3B58A9C1C36}"/>
    <dgm:cxn modelId="{E004881F-6FF3-4DA0-AC32-BB484DF4CF70}" type="presOf" srcId="{C2519A75-9B31-4B70-85D9-EC2EF8281BA2}" destId="{A40E982C-72B4-4F51-91AE-F0C3223DA527}" srcOrd="0" destOrd="0" presId="urn:microsoft.com/office/officeart/2011/layout/TabList"/>
    <dgm:cxn modelId="{06AC8AFE-9740-4C71-A72E-D17AC418051B}" type="presOf" srcId="{4A1D1673-68CD-41E5-BF54-2A7AF61F9D6B}" destId="{331D2110-9349-4317-8640-5FD1E80269DE}" srcOrd="0" destOrd="0" presId="urn:microsoft.com/office/officeart/2011/layout/TabList"/>
    <dgm:cxn modelId="{E0C84952-F19A-4EE9-9EC7-F00E5CE0ECEA}" type="presOf" srcId="{DB65350E-B3E6-4E0C-848D-1F4C184C0EDA}" destId="{0388979E-BE9E-4681-A49B-003E98BAB3D8}" srcOrd="0" destOrd="0" presId="urn:microsoft.com/office/officeart/2011/layout/TabList"/>
    <dgm:cxn modelId="{193BD949-B5EF-4BEF-B9AB-C4BAF26F8401}" srcId="{6F919292-23B4-4D79-BF8B-960C4457E558}" destId="{E1A91ED8-CD3D-463D-BC9F-795B1B13FF09}" srcOrd="2" destOrd="0" parTransId="{73FF4242-B0CB-4207-8BC8-3A8B18C1E5C5}" sibTransId="{C9F15899-98A5-4AC7-A678-452334C535B4}"/>
    <dgm:cxn modelId="{D4090B33-6990-497B-A95A-DDECDF30EC90}" type="presOf" srcId="{9902F904-05F9-4D33-98D9-08971856891F}" destId="{2B935EB7-ECA3-4C8B-8747-E5BAE1E45659}" srcOrd="0" destOrd="0" presId="urn:microsoft.com/office/officeart/2011/layout/TabList"/>
    <dgm:cxn modelId="{639A3D8A-D486-4A45-89D5-F9B3915B9F8D}" srcId="{E1A91ED8-CD3D-463D-BC9F-795B1B13FF09}" destId="{9902F904-05F9-4D33-98D9-08971856891F}" srcOrd="0" destOrd="0" parTransId="{CF4A7A43-41A9-43DC-94F3-CC9A66BEF983}" sibTransId="{FC27349E-B460-48A1-96F3-42708D0B817B}"/>
    <dgm:cxn modelId="{D9F5FFFE-7C25-4031-9596-3C652F61E379}" type="presParOf" srcId="{7D526703-880F-4E7F-B583-64EC6D59B8AC}" destId="{6DBF7550-22C4-4667-A8B6-6860F6539A80}" srcOrd="0" destOrd="0" presId="urn:microsoft.com/office/officeart/2011/layout/TabList"/>
    <dgm:cxn modelId="{26D31059-49CA-41C3-A4B2-B45080AA2A74}" type="presParOf" srcId="{6DBF7550-22C4-4667-A8B6-6860F6539A80}" destId="{A40E982C-72B4-4F51-91AE-F0C3223DA527}" srcOrd="0" destOrd="0" presId="urn:microsoft.com/office/officeart/2011/layout/TabList"/>
    <dgm:cxn modelId="{FC719366-1DFD-4A62-8979-39F9D43BBF8C}" type="presParOf" srcId="{6DBF7550-22C4-4667-A8B6-6860F6539A80}" destId="{0388979E-BE9E-4681-A49B-003E98BAB3D8}" srcOrd="1" destOrd="0" presId="urn:microsoft.com/office/officeart/2011/layout/TabList"/>
    <dgm:cxn modelId="{60AD7E4F-50B9-481D-A744-52304BC6C216}" type="presParOf" srcId="{6DBF7550-22C4-4667-A8B6-6860F6539A80}" destId="{0A5D8C5F-0712-4D70-ABB3-EAC24FA56BCE}" srcOrd="2" destOrd="0" presId="urn:microsoft.com/office/officeart/2011/layout/TabList"/>
    <dgm:cxn modelId="{C2580E85-189F-41EF-9733-E157A9DEDD90}" type="presParOf" srcId="{7D526703-880F-4E7F-B583-64EC6D59B8AC}" destId="{1194F1AA-8698-4393-A992-BA51042A2E6E}" srcOrd="1" destOrd="0" presId="urn:microsoft.com/office/officeart/2011/layout/TabList"/>
    <dgm:cxn modelId="{48662620-0AE8-41E5-86C7-F2C418FEDB1A}" type="presParOf" srcId="{7D526703-880F-4E7F-B583-64EC6D59B8AC}" destId="{395DFF2D-38FD-42F9-A3C7-5DBF050F1907}" srcOrd="2" destOrd="0" presId="urn:microsoft.com/office/officeart/2011/layout/TabList"/>
    <dgm:cxn modelId="{8CDB32B5-DDCA-49E5-83F9-250BAE2BBAFA}" type="presParOf" srcId="{395DFF2D-38FD-42F9-A3C7-5DBF050F1907}" destId="{F76F4879-2D6F-4409-88DE-0DABF8788D94}" srcOrd="0" destOrd="0" presId="urn:microsoft.com/office/officeart/2011/layout/TabList"/>
    <dgm:cxn modelId="{4B4DAE7A-5D09-4AA5-9C61-2D7BA05D06FF}" type="presParOf" srcId="{395DFF2D-38FD-42F9-A3C7-5DBF050F1907}" destId="{331D2110-9349-4317-8640-5FD1E80269DE}" srcOrd="1" destOrd="0" presId="urn:microsoft.com/office/officeart/2011/layout/TabList"/>
    <dgm:cxn modelId="{E8D21288-F35A-4853-A11B-21D3EAE9DF53}" type="presParOf" srcId="{395DFF2D-38FD-42F9-A3C7-5DBF050F1907}" destId="{7566117D-D059-4453-B7A5-4492D15D595C}" srcOrd="2" destOrd="0" presId="urn:microsoft.com/office/officeart/2011/layout/TabList"/>
    <dgm:cxn modelId="{3F7A4999-EBDE-412B-BAE7-42B9C483016A}" type="presParOf" srcId="{7D526703-880F-4E7F-B583-64EC6D59B8AC}" destId="{C1390739-F118-4509-96BB-A46C2F388466}" srcOrd="3" destOrd="0" presId="urn:microsoft.com/office/officeart/2011/layout/TabList"/>
    <dgm:cxn modelId="{CE3F4560-4ED4-48B1-BB39-627786FA75AD}" type="presParOf" srcId="{7D526703-880F-4E7F-B583-64EC6D59B8AC}" destId="{12179DD2-AE46-4F01-AE16-263DE426F2F1}" srcOrd="4" destOrd="0" presId="urn:microsoft.com/office/officeart/2011/layout/TabList"/>
    <dgm:cxn modelId="{090263D1-319F-4A8A-A06A-7237498041AC}" type="presParOf" srcId="{12179DD2-AE46-4F01-AE16-263DE426F2F1}" destId="{2B935EB7-ECA3-4C8B-8747-E5BAE1E45659}" srcOrd="0" destOrd="0" presId="urn:microsoft.com/office/officeart/2011/layout/TabList"/>
    <dgm:cxn modelId="{298FFBD5-DA48-4FC4-8502-C0D49CA17AFC}" type="presParOf" srcId="{12179DD2-AE46-4F01-AE16-263DE426F2F1}" destId="{36D28FB1-BBF7-4EB5-AC44-8490A57336C9}" srcOrd="1" destOrd="0" presId="urn:microsoft.com/office/officeart/2011/layout/TabList"/>
    <dgm:cxn modelId="{1F0D1AA9-A768-41FF-94CF-D83185B1A033}" type="presParOf" srcId="{12179DD2-AE46-4F01-AE16-263DE426F2F1}" destId="{20847A85-4278-4929-9E8F-CBEC1E88ED03}" srcOrd="2" destOrd="0" presId="urn:microsoft.com/office/officeart/2011/layout/TabList"/>
    <dgm:cxn modelId="{DA1B405A-AB00-45B5-B359-688DE506939B}" type="presParOf" srcId="{7D526703-880F-4E7F-B583-64EC6D59B8AC}" destId="{5E49BFE6-C0B8-4340-B02B-C4DB9320EAB5}" srcOrd="5" destOrd="0" presId="urn:microsoft.com/office/officeart/2011/layout/TabList"/>
    <dgm:cxn modelId="{5BD9E63F-BFC5-4456-83DA-F6DA5A88AB01}" type="presParOf" srcId="{7D526703-880F-4E7F-B583-64EC6D59B8AC}" destId="{9ED2DF74-B005-4C01-9791-E057BE46A9B9}" srcOrd="6" destOrd="0" presId="urn:microsoft.com/office/officeart/2011/layout/TabList"/>
    <dgm:cxn modelId="{7E88A82A-9A32-4889-A232-E2402F583B11}" type="presParOf" srcId="{9ED2DF74-B005-4C01-9791-E057BE46A9B9}" destId="{46985ADE-D2A2-40BC-B1F3-216DE067198D}" srcOrd="0" destOrd="0" presId="urn:microsoft.com/office/officeart/2011/layout/TabList"/>
    <dgm:cxn modelId="{39DE5D4E-DECC-4111-A79E-C423620AC184}" type="presParOf" srcId="{9ED2DF74-B005-4C01-9791-E057BE46A9B9}" destId="{8D94CD20-FD03-4FE2-9ECE-2F4F99EA4B27}" srcOrd="1" destOrd="0" presId="urn:microsoft.com/office/officeart/2011/layout/TabList"/>
    <dgm:cxn modelId="{9C6859E1-A04E-4F77-A988-9EBB74ECC8C2}" type="presParOf" srcId="{9ED2DF74-B005-4C01-9791-E057BE46A9B9}" destId="{4384EE98-B250-4D60-BF74-BBC4CDE1ECEC}" srcOrd="2" destOrd="0" presId="urn:microsoft.com/office/officeart/2011/layout/TabLis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F919292-23B4-4D79-BF8B-960C4457E558}" type="doc">
      <dgm:prSet loTypeId="urn:microsoft.com/office/officeart/2011/layout/TabLis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DB65350E-B3E6-4E0C-848D-1F4C184C0EDA}">
      <dgm:prSet phldrT="[Text]" custT="1"/>
      <dgm:spPr/>
      <dgm:t>
        <a:bodyPr/>
        <a:lstStyle/>
        <a:p>
          <a:r>
            <a:rPr lang="th-TH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Niramit AS" panose="02000506000000020004" pitchFamily="2" charset="-34"/>
              <a:cs typeface="TH Niramit AS" panose="02000506000000020004" pitchFamily="2" charset="-34"/>
            </a:rPr>
            <a:t>แบบที่ 2 </a:t>
          </a:r>
          <a:r>
            <a:rPr lang="th-TH" sz="36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จ้างจัดทำรูปเล่ม</a:t>
          </a:r>
          <a:endParaRPr lang="en-US" sz="3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0861B16A-9D0D-496F-852E-3C4654C71CE5}" type="parTrans" cxnId="{43213FAC-9ECF-487C-B092-844600ECD9D7}">
      <dgm:prSet/>
      <dgm:spPr/>
      <dgm:t>
        <a:bodyPr/>
        <a:lstStyle/>
        <a:p>
          <a:endParaRPr lang="en-US" sz="240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E695A639-DAB3-47FA-B6D8-110FD95D0B6B}" type="sibTrans" cxnId="{43213FAC-9ECF-487C-B092-844600ECD9D7}">
      <dgm:prSet/>
      <dgm:spPr/>
      <dgm:t>
        <a:bodyPr/>
        <a:lstStyle/>
        <a:p>
          <a:endParaRPr lang="en-US" sz="240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C2519A75-9B31-4B70-85D9-EC2EF8281BA2}">
      <dgm:prSet phldrT="[Text]" custT="1"/>
      <dgm:spPr/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th-TH" sz="2400" b="1" u="none" dirty="0" smtClean="0">
              <a:solidFill>
                <a:schemeClr val="tx1"/>
              </a:solidFill>
              <a:effectLst/>
              <a:latin typeface="TH Niramit AS" panose="02000506000000020004" pitchFamily="2" charset="-34"/>
              <a:cs typeface="TH Niramit AS" panose="02000506000000020004" pitchFamily="2" charset="-34"/>
            </a:rPr>
            <a:t>สามารถดาวน์โหลดแบบฟอร์มได้ที่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en-US" sz="2000" b="1" dirty="0" smtClean="0">
              <a:latin typeface="TH Niramit AS" panose="02000506000000020004" pitchFamily="2" charset="-34"/>
              <a:cs typeface="TH Niramit AS" panose="02000506000000020004" pitchFamily="2" charset="-34"/>
              <a:hlinkClick xmlns:r="http://schemas.openxmlformats.org/officeDocument/2006/relationships" r:id="rId1"/>
            </a:rPr>
            <a:t>http://www.nupress.grad.nu.ac.th/other-book/</a:t>
          </a:r>
          <a:endParaRPr lang="th-TH" sz="2000" b="1" dirty="0" smtClean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234230E6-BD5D-4DED-A539-2522E97339BE}" type="parTrans" cxnId="{17DEEAD9-2E6A-4588-B5A0-92E9A135D4FB}">
      <dgm:prSet/>
      <dgm:spPr/>
      <dgm:t>
        <a:bodyPr/>
        <a:lstStyle/>
        <a:p>
          <a:endParaRPr lang="en-US" sz="240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76F1F8B7-6563-429A-8EBE-5FD0FAA43AE1}" type="sibTrans" cxnId="{17DEEAD9-2E6A-4588-B5A0-92E9A135D4FB}">
      <dgm:prSet/>
      <dgm:spPr/>
      <dgm:t>
        <a:bodyPr/>
        <a:lstStyle/>
        <a:p>
          <a:endParaRPr lang="en-US" sz="240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DBC72CB1-62AD-421D-BF6B-33B9DBD125D1}">
      <dgm:prSet phldrT="[Text]" custT="1"/>
      <dgm:spPr/>
      <dgm:t>
        <a:bodyPr/>
        <a:lstStyle/>
        <a:p>
          <a:pPr marL="0" indent="1254125" algn="l">
            <a:lnSpc>
              <a:spcPct val="100000"/>
            </a:lnSpc>
            <a:spcBef>
              <a:spcPts val="1800"/>
            </a:spcBef>
            <a:spcAft>
              <a:spcPts val="0"/>
            </a:spcAft>
          </a:pPr>
          <a:r>
            <a:rPr lang="th-TH" sz="3200" b="1" dirty="0" smtClean="0">
              <a:effectLst/>
              <a:latin typeface="TH Niramit AS" panose="02000506000000020004" pitchFamily="2" charset="-34"/>
              <a:cs typeface="TH Niramit AS" panose="02000506000000020004" pitchFamily="2" charset="-34"/>
            </a:rPr>
            <a:t> ต้นฉบับ (ฉบับจริง)  			 </a:t>
          </a:r>
          <a:endParaRPr lang="th-TH" sz="3200" b="1" dirty="0" smtClean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76C6AD3C-5F9B-42C1-A404-761F4F3F94CD}" type="parTrans" cxnId="{297311E6-1866-428F-BC11-CFA8CF12FE2A}">
      <dgm:prSet/>
      <dgm:spPr/>
      <dgm:t>
        <a:bodyPr/>
        <a:lstStyle/>
        <a:p>
          <a:endParaRPr lang="en-US"/>
        </a:p>
      </dgm:t>
    </dgm:pt>
    <dgm:pt modelId="{39730AB7-45CC-4B01-998E-DAA7CBD29DFD}" type="sibTrans" cxnId="{297311E6-1866-428F-BC11-CFA8CF12FE2A}">
      <dgm:prSet/>
      <dgm:spPr/>
      <dgm:t>
        <a:bodyPr/>
        <a:lstStyle/>
        <a:p>
          <a:endParaRPr lang="en-US"/>
        </a:p>
      </dgm:t>
    </dgm:pt>
    <dgm:pt modelId="{5F83BE61-A687-42BD-B7DE-7192C2E9DD8A}">
      <dgm:prSet phldrT="[Text]" custT="1"/>
      <dgm:spPr/>
      <dgm:t>
        <a:bodyPr/>
        <a:lstStyle/>
        <a:p>
          <a:pPr marL="0" indent="1254125" algn="l">
            <a:lnSpc>
              <a:spcPct val="100000"/>
            </a:lnSpc>
            <a:spcBef>
              <a:spcPts val="1800"/>
            </a:spcBef>
            <a:spcAft>
              <a:spcPts val="0"/>
            </a:spcAft>
          </a:pPr>
          <a:r>
            <a:rPr lang="th-TH" sz="3200" b="1" dirty="0" smtClean="0">
              <a:effectLst/>
              <a:latin typeface="TH Niramit AS" panose="02000506000000020004" pitchFamily="2" charset="-34"/>
              <a:cs typeface="TH Niramit AS" panose="02000506000000020004" pitchFamily="2" charset="-34"/>
            </a:rPr>
            <a:t> แบบฟอร์มจ้างจัดทำ (สนพ.11)	</a:t>
          </a:r>
          <a:endParaRPr lang="th-TH" sz="3200" b="1" dirty="0" smtClean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F3625DAC-3D77-47A3-BE96-D688A094EBDC}" type="parTrans" cxnId="{E94ADF38-B0D9-4F0E-AE9A-E260310547AC}">
      <dgm:prSet/>
      <dgm:spPr/>
      <dgm:t>
        <a:bodyPr/>
        <a:lstStyle/>
        <a:p>
          <a:endParaRPr lang="en-US"/>
        </a:p>
      </dgm:t>
    </dgm:pt>
    <dgm:pt modelId="{77D885DD-63B8-4C2D-ADDD-A88C93583CF3}" type="sibTrans" cxnId="{E94ADF38-B0D9-4F0E-AE9A-E260310547AC}">
      <dgm:prSet/>
      <dgm:spPr/>
      <dgm:t>
        <a:bodyPr/>
        <a:lstStyle/>
        <a:p>
          <a:endParaRPr lang="en-US"/>
        </a:p>
      </dgm:t>
    </dgm:pt>
    <dgm:pt modelId="{4646CFAD-5C0B-499F-859A-A69D813BEC2F}">
      <dgm:prSet phldrT="[Text]" custT="1"/>
      <dgm:spPr/>
      <dgm:t>
        <a:bodyPr/>
        <a:lstStyle/>
        <a:p>
          <a:pPr marL="0" indent="1254125" algn="l">
            <a:lnSpc>
              <a:spcPct val="100000"/>
            </a:lnSpc>
            <a:spcBef>
              <a:spcPts val="1800"/>
            </a:spcBef>
            <a:spcAft>
              <a:spcPts val="0"/>
            </a:spcAft>
          </a:pPr>
          <a:r>
            <a:rPr lang="th-TH" sz="3200" b="1" dirty="0" smtClean="0">
              <a:effectLst/>
              <a:latin typeface="TH Niramit AS" panose="02000506000000020004" pitchFamily="2" charset="-34"/>
              <a:cs typeface="TH Niramit AS" panose="02000506000000020004" pitchFamily="2" charset="-34"/>
            </a:rPr>
            <a:t> ซีดี/ไฟล์ข้อมูล บันทึกเป็น</a:t>
          </a:r>
          <a:r>
            <a:rPr lang="en-US" sz="3200" b="1" dirty="0" smtClean="0">
              <a:effectLst/>
              <a:latin typeface="TH Niramit AS" panose="02000506000000020004" pitchFamily="2" charset="-34"/>
              <a:cs typeface="TH Niramit AS" panose="02000506000000020004" pitchFamily="2" charset="-34"/>
            </a:rPr>
            <a:t> Word </a:t>
          </a:r>
          <a:r>
            <a:rPr lang="th-TH" sz="3200" b="1" dirty="0" smtClean="0">
              <a:effectLst/>
              <a:latin typeface="TH Niramit AS" panose="02000506000000020004" pitchFamily="2" charset="-34"/>
              <a:cs typeface="TH Niramit AS" panose="02000506000000020004" pitchFamily="2" charset="-34"/>
            </a:rPr>
            <a:t>และ </a:t>
          </a:r>
          <a:r>
            <a:rPr lang="en-US" sz="3200" b="1" dirty="0" smtClean="0">
              <a:effectLst/>
              <a:latin typeface="TH Niramit AS" panose="02000506000000020004" pitchFamily="2" charset="-34"/>
              <a:cs typeface="TH Niramit AS" panose="02000506000000020004" pitchFamily="2" charset="-34"/>
            </a:rPr>
            <a:t>PDF</a:t>
          </a:r>
          <a:r>
            <a:rPr lang="th-TH" sz="3200" b="1" dirty="0" smtClean="0">
              <a:effectLst/>
              <a:latin typeface="TH Niramit AS" panose="02000506000000020004" pitchFamily="2" charset="-34"/>
              <a:cs typeface="TH Niramit AS" panose="02000506000000020004" pitchFamily="2" charset="-34"/>
            </a:rPr>
            <a:t>	 </a:t>
          </a:r>
          <a:endParaRPr lang="th-TH" sz="3200" b="1" dirty="0" smtClean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FCA4117A-379A-41B5-A277-5650A3F3283D}" type="parTrans" cxnId="{76850EF8-C09B-41D7-B6A4-8550FA93C646}">
      <dgm:prSet/>
      <dgm:spPr/>
      <dgm:t>
        <a:bodyPr/>
        <a:lstStyle/>
        <a:p>
          <a:endParaRPr lang="en-US"/>
        </a:p>
      </dgm:t>
    </dgm:pt>
    <dgm:pt modelId="{D8FD5A23-4494-4D36-A5DD-328E5DB10577}" type="sibTrans" cxnId="{76850EF8-C09B-41D7-B6A4-8550FA93C646}">
      <dgm:prSet/>
      <dgm:spPr/>
      <dgm:t>
        <a:bodyPr/>
        <a:lstStyle/>
        <a:p>
          <a:endParaRPr lang="en-US"/>
        </a:p>
      </dgm:t>
    </dgm:pt>
    <dgm:pt modelId="{7D526703-880F-4E7F-B583-64EC6D59B8AC}" type="pres">
      <dgm:prSet presAssocID="{6F919292-23B4-4D79-BF8B-960C4457E558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6DBF7550-22C4-4667-A8B6-6860F6539A80}" type="pres">
      <dgm:prSet presAssocID="{DB65350E-B3E6-4E0C-848D-1F4C184C0EDA}" presName="composite" presStyleCnt="0"/>
      <dgm:spPr/>
      <dgm:t>
        <a:bodyPr/>
        <a:lstStyle/>
        <a:p>
          <a:endParaRPr lang="en-US"/>
        </a:p>
      </dgm:t>
    </dgm:pt>
    <dgm:pt modelId="{A40E982C-72B4-4F51-91AE-F0C3223DA527}" type="pres">
      <dgm:prSet presAssocID="{DB65350E-B3E6-4E0C-848D-1F4C184C0EDA}" presName="FirstChild" presStyleLbl="revTx" presStyleIdx="0" presStyleCnt="2" custScaleX="75198" custScaleY="49931" custLinFactNeighborX="12339" custLinFactNeighborY="139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88979E-BE9E-4681-A49B-003E98BAB3D8}" type="pres">
      <dgm:prSet presAssocID="{DB65350E-B3E6-4E0C-848D-1F4C184C0EDA}" presName="Parent" presStyleLbl="alignNode1" presStyleIdx="0" presStyleCnt="1" custScaleX="184191" custLinFactNeighborX="21048" custLinFactNeighborY="-147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5D8C5F-0712-4D70-ABB3-EAC24FA56BCE}" type="pres">
      <dgm:prSet presAssocID="{DB65350E-B3E6-4E0C-848D-1F4C184C0EDA}" presName="Accent" presStyleLbl="parChTrans1D1" presStyleIdx="0" presStyleCnt="1" custLinFactNeighborX="-5472"/>
      <dgm:spPr/>
      <dgm:t>
        <a:bodyPr/>
        <a:lstStyle/>
        <a:p>
          <a:endParaRPr lang="en-US"/>
        </a:p>
      </dgm:t>
    </dgm:pt>
    <dgm:pt modelId="{F9E67F44-3653-4848-9E9B-A48233EC409C}" type="pres">
      <dgm:prSet presAssocID="{DB65350E-B3E6-4E0C-848D-1F4C184C0EDA}" presName="Child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0C84952-F19A-4EE9-9EC7-F00E5CE0ECEA}" type="presOf" srcId="{DB65350E-B3E6-4E0C-848D-1F4C184C0EDA}" destId="{0388979E-BE9E-4681-A49B-003E98BAB3D8}" srcOrd="0" destOrd="0" presId="urn:microsoft.com/office/officeart/2011/layout/TabList"/>
    <dgm:cxn modelId="{76850EF8-C09B-41D7-B6A4-8550FA93C646}" srcId="{DB65350E-B3E6-4E0C-848D-1F4C184C0EDA}" destId="{4646CFAD-5C0B-499F-859A-A69D813BEC2F}" srcOrd="2" destOrd="0" parTransId="{FCA4117A-379A-41B5-A277-5650A3F3283D}" sibTransId="{D8FD5A23-4494-4D36-A5DD-328E5DB10577}"/>
    <dgm:cxn modelId="{17DEEAD9-2E6A-4588-B5A0-92E9A135D4FB}" srcId="{DB65350E-B3E6-4E0C-848D-1F4C184C0EDA}" destId="{C2519A75-9B31-4B70-85D9-EC2EF8281BA2}" srcOrd="0" destOrd="0" parTransId="{234230E6-BD5D-4DED-A539-2522E97339BE}" sibTransId="{76F1F8B7-6563-429A-8EBE-5FD0FAA43AE1}"/>
    <dgm:cxn modelId="{297311E6-1866-428F-BC11-CFA8CF12FE2A}" srcId="{DB65350E-B3E6-4E0C-848D-1F4C184C0EDA}" destId="{DBC72CB1-62AD-421D-BF6B-33B9DBD125D1}" srcOrd="1" destOrd="0" parTransId="{76C6AD3C-5F9B-42C1-A404-761F4F3F94CD}" sibTransId="{39730AB7-45CC-4B01-998E-DAA7CBD29DFD}"/>
    <dgm:cxn modelId="{E004881F-6FF3-4DA0-AC32-BB484DF4CF70}" type="presOf" srcId="{C2519A75-9B31-4B70-85D9-EC2EF8281BA2}" destId="{A40E982C-72B4-4F51-91AE-F0C3223DA527}" srcOrd="0" destOrd="0" presId="urn:microsoft.com/office/officeart/2011/layout/TabList"/>
    <dgm:cxn modelId="{563BE87F-DE52-4BD8-A90F-92EEB2DCD671}" type="presOf" srcId="{5F83BE61-A687-42BD-B7DE-7192C2E9DD8A}" destId="{F9E67F44-3653-4848-9E9B-A48233EC409C}" srcOrd="0" destOrd="2" presId="urn:microsoft.com/office/officeart/2011/layout/TabList"/>
    <dgm:cxn modelId="{A22E0B97-DA6B-4BB7-A342-89F81EAC8628}" type="presOf" srcId="{6F919292-23B4-4D79-BF8B-960C4457E558}" destId="{7D526703-880F-4E7F-B583-64EC6D59B8AC}" srcOrd="0" destOrd="0" presId="urn:microsoft.com/office/officeart/2011/layout/TabList"/>
    <dgm:cxn modelId="{43213FAC-9ECF-487C-B092-844600ECD9D7}" srcId="{6F919292-23B4-4D79-BF8B-960C4457E558}" destId="{DB65350E-B3E6-4E0C-848D-1F4C184C0EDA}" srcOrd="0" destOrd="0" parTransId="{0861B16A-9D0D-496F-852E-3C4654C71CE5}" sibTransId="{E695A639-DAB3-47FA-B6D8-110FD95D0B6B}"/>
    <dgm:cxn modelId="{0F44BD7F-8E71-4A95-8A13-FCD8B9DFAA43}" type="presOf" srcId="{4646CFAD-5C0B-499F-859A-A69D813BEC2F}" destId="{F9E67F44-3653-4848-9E9B-A48233EC409C}" srcOrd="0" destOrd="1" presId="urn:microsoft.com/office/officeart/2011/layout/TabList"/>
    <dgm:cxn modelId="{80345B28-31E9-439C-B1B4-704691C79C6D}" type="presOf" srcId="{DBC72CB1-62AD-421D-BF6B-33B9DBD125D1}" destId="{F9E67F44-3653-4848-9E9B-A48233EC409C}" srcOrd="0" destOrd="0" presId="urn:microsoft.com/office/officeart/2011/layout/TabList"/>
    <dgm:cxn modelId="{E94ADF38-B0D9-4F0E-AE9A-E260310547AC}" srcId="{DB65350E-B3E6-4E0C-848D-1F4C184C0EDA}" destId="{5F83BE61-A687-42BD-B7DE-7192C2E9DD8A}" srcOrd="3" destOrd="0" parTransId="{F3625DAC-3D77-47A3-BE96-D688A094EBDC}" sibTransId="{77D885DD-63B8-4C2D-ADDD-A88C93583CF3}"/>
    <dgm:cxn modelId="{D9F5FFFE-7C25-4031-9596-3C652F61E379}" type="presParOf" srcId="{7D526703-880F-4E7F-B583-64EC6D59B8AC}" destId="{6DBF7550-22C4-4667-A8B6-6860F6539A80}" srcOrd="0" destOrd="0" presId="urn:microsoft.com/office/officeart/2011/layout/TabList"/>
    <dgm:cxn modelId="{26D31059-49CA-41C3-A4B2-B45080AA2A74}" type="presParOf" srcId="{6DBF7550-22C4-4667-A8B6-6860F6539A80}" destId="{A40E982C-72B4-4F51-91AE-F0C3223DA527}" srcOrd="0" destOrd="0" presId="urn:microsoft.com/office/officeart/2011/layout/TabList"/>
    <dgm:cxn modelId="{FC719366-1DFD-4A62-8979-39F9D43BBF8C}" type="presParOf" srcId="{6DBF7550-22C4-4667-A8B6-6860F6539A80}" destId="{0388979E-BE9E-4681-A49B-003E98BAB3D8}" srcOrd="1" destOrd="0" presId="urn:microsoft.com/office/officeart/2011/layout/TabList"/>
    <dgm:cxn modelId="{60AD7E4F-50B9-481D-A744-52304BC6C216}" type="presParOf" srcId="{6DBF7550-22C4-4667-A8B6-6860F6539A80}" destId="{0A5D8C5F-0712-4D70-ABB3-EAC24FA56BCE}" srcOrd="2" destOrd="0" presId="urn:microsoft.com/office/officeart/2011/layout/TabList"/>
    <dgm:cxn modelId="{A15FC9C6-FE90-4D0D-A6CF-498CB254959E}" type="presParOf" srcId="{7D526703-880F-4E7F-B583-64EC6D59B8AC}" destId="{F9E67F44-3653-4848-9E9B-A48233EC409C}" srcOrd="1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75314FE-ED95-4F7B-B330-41945E5B0A6E}" type="doc">
      <dgm:prSet loTypeId="urn:microsoft.com/office/officeart/2005/8/layout/bProcess4" loCatId="process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CEA0669A-51BF-4EB7-9505-5EB082AB4729}">
      <dgm:prSet phldrT="[Text]" custT="1"/>
      <dgm:spPr/>
      <dgm:t>
        <a:bodyPr/>
        <a:lstStyle/>
        <a:p>
          <a:r>
            <a:rPr lang="th-TH" sz="20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1.รับต้นฉบับ/                            เสนอคณบดีบัณฑิตวิทยาลัยพิจารณาอนุมัติการจ้างจัดทำ </a:t>
          </a:r>
          <a:r>
            <a:rPr lang="th-TH" sz="2000" b="1" i="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(</a:t>
          </a:r>
          <a:r>
            <a:rPr lang="en-US" sz="2000" b="1" i="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1</a:t>
          </a:r>
          <a:r>
            <a:rPr lang="th-TH" sz="2000" b="1" i="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 วัน)</a:t>
          </a:r>
          <a:endParaRPr lang="en-US" sz="2000" b="1" dirty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287C3EB0-77A5-4734-87F3-409A57ED8EC8}" type="parTrans" cxnId="{B867FDC2-2156-4FEB-A162-0AC01F082C57}">
      <dgm:prSet/>
      <dgm:spPr/>
      <dgm:t>
        <a:bodyPr/>
        <a:lstStyle/>
        <a:p>
          <a:endParaRPr lang="en-US" sz="2000" b="1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97F88D2A-1F9C-428A-AF69-E20D7230B95D}" type="sibTrans" cxnId="{B867FDC2-2156-4FEB-A162-0AC01F082C57}">
      <dgm:prSet/>
      <dgm:spPr>
        <a:solidFill>
          <a:schemeClr val="tx2"/>
        </a:solidFill>
      </dgm:spPr>
      <dgm:t>
        <a:bodyPr/>
        <a:lstStyle/>
        <a:p>
          <a:endParaRPr lang="en-US" sz="2000" b="1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63F229B8-D36C-4AC9-BF45-F2560C63AF01}">
      <dgm:prSet phldrT="[Text]" custT="1"/>
      <dgm:spPr/>
      <dgm:t>
        <a:bodyPr/>
        <a:lstStyle/>
        <a:p>
          <a:r>
            <a:rPr lang="th-TH" sz="20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2. ประเมินรายละเอียดการจัดพิมพ์ รูปเล่ม ประเมินราคาค่าใช้จ่าย                   และแจ้งผู้ว่าจ้างทราบ </a:t>
          </a:r>
          <a:r>
            <a:rPr lang="th-TH" sz="2000" b="1" i="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(3 วัน)</a:t>
          </a:r>
          <a:r>
            <a:rPr lang="en-US" sz="2000" b="1" i="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 </a:t>
          </a:r>
          <a:endParaRPr lang="en-US" sz="2000" b="1" dirty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3347519B-4315-4A66-B369-91DE8B6BF15F}" type="parTrans" cxnId="{36D4939F-38C8-4803-A506-E0070717D339}">
      <dgm:prSet/>
      <dgm:spPr/>
      <dgm:t>
        <a:bodyPr/>
        <a:lstStyle/>
        <a:p>
          <a:endParaRPr lang="en-US" sz="2000" b="1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93A1E127-EF36-442E-9635-B7C5F18CDA2E}" type="sibTrans" cxnId="{36D4939F-38C8-4803-A506-E0070717D339}">
      <dgm:prSet/>
      <dgm:spPr>
        <a:solidFill>
          <a:schemeClr val="tx2"/>
        </a:solidFill>
      </dgm:spPr>
      <dgm:t>
        <a:bodyPr/>
        <a:lstStyle/>
        <a:p>
          <a:endParaRPr lang="en-US" sz="2000" b="1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60789D25-15A5-4CD8-A188-497BF62C6124}">
      <dgm:prSet phldrT="[Text]" custT="1"/>
      <dgm:spPr/>
      <dgm:t>
        <a:bodyPr/>
        <a:lstStyle/>
        <a:p>
          <a:r>
            <a:rPr lang="th-TH" sz="2000" b="1" i="0" u="none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3. </a:t>
          </a:r>
          <a:r>
            <a:rPr lang="th-TH" sz="20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จัดทำศิลปกรรมปก                และส่งผู้ว่าจ้างตรวจทานความถูกต้อง (15 วัน)</a:t>
          </a:r>
          <a:endParaRPr lang="en-US" sz="2000" b="1" dirty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D3A16442-9E14-4423-B4B0-E8EFE5EF0170}" type="parTrans" cxnId="{D0BF956E-C0B6-48E1-A2CB-1527C937D5B0}">
      <dgm:prSet/>
      <dgm:spPr/>
      <dgm:t>
        <a:bodyPr/>
        <a:lstStyle/>
        <a:p>
          <a:endParaRPr lang="en-US" sz="2000" b="1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2284F562-BDBF-4100-BD86-A3DACDD5650F}" type="sibTrans" cxnId="{D0BF956E-C0B6-48E1-A2CB-1527C937D5B0}">
      <dgm:prSet/>
      <dgm:spPr>
        <a:solidFill>
          <a:schemeClr val="tx2"/>
        </a:solidFill>
      </dgm:spPr>
      <dgm:t>
        <a:bodyPr/>
        <a:lstStyle/>
        <a:p>
          <a:endParaRPr lang="en-US" sz="2000" b="1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A5B6BDDE-EB63-4238-9291-2094CEAC8287}">
      <dgm:prSet phldrT="[Text]" custT="1"/>
      <dgm:spPr/>
      <dgm:t>
        <a:bodyPr/>
        <a:lstStyle/>
        <a:p>
          <a:r>
            <a:rPr lang="th-TH" sz="20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4. ส่งโรงพิมพ์จัดพิมพ์รูปเล่มสมบูรณ์ (15 วัน</a:t>
          </a:r>
          <a:r>
            <a:rPr lang="th-TH" sz="2000" b="1" i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) </a:t>
          </a:r>
          <a:r>
            <a:rPr lang="th-TH" sz="20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 </a:t>
          </a:r>
          <a:endParaRPr lang="en-US" sz="2000" b="1" dirty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45174C84-1ACF-4E83-9DD7-D72C2D60F84E}" type="parTrans" cxnId="{51E060E6-B84A-424D-B11D-180B72E2453D}">
      <dgm:prSet/>
      <dgm:spPr/>
      <dgm:t>
        <a:bodyPr/>
        <a:lstStyle/>
        <a:p>
          <a:endParaRPr lang="en-US" sz="2000" b="1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DC848641-08CD-4E1D-A856-C7FF821D50B9}" type="sibTrans" cxnId="{51E060E6-B84A-424D-B11D-180B72E2453D}">
      <dgm:prSet/>
      <dgm:spPr>
        <a:solidFill>
          <a:schemeClr val="tx2"/>
        </a:solidFill>
      </dgm:spPr>
      <dgm:t>
        <a:bodyPr/>
        <a:lstStyle/>
        <a:p>
          <a:endParaRPr lang="en-US" sz="2000" b="1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DF7D4254-0E68-457B-8CC4-DEAB3C084D29}">
      <dgm:prSet phldrT="[Text]" custT="1"/>
      <dgm:spPr/>
      <dgm:t>
        <a:bodyPr/>
        <a:lstStyle/>
        <a:p>
          <a:r>
            <a:rPr lang="th-TH" sz="20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5. ส่งมอบงานให้ผู้ว่าจ้างตามระยะเวลา             ที่กำหนด และรายงานผลการจัดทำเสนอคณบดีบัณฑิตวิทยาลัย </a:t>
          </a:r>
          <a:r>
            <a:rPr lang="th-TH" sz="2000" b="1" i="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(3 วัน)</a:t>
          </a:r>
          <a:endParaRPr lang="th-TH" sz="2000" b="1" dirty="0" smtClean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218BCA5D-3C72-47BF-931C-B7C9C3440561}" type="parTrans" cxnId="{8886B0A8-7D77-4363-B16A-1F8ABE94B246}">
      <dgm:prSet/>
      <dgm:spPr/>
      <dgm:t>
        <a:bodyPr/>
        <a:lstStyle/>
        <a:p>
          <a:endParaRPr lang="en-US" sz="2000" b="1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68AF9CB2-6738-4EB2-BA9B-4714549A7405}" type="sibTrans" cxnId="{8886B0A8-7D77-4363-B16A-1F8ABE94B246}">
      <dgm:prSet/>
      <dgm:spPr/>
      <dgm:t>
        <a:bodyPr/>
        <a:lstStyle/>
        <a:p>
          <a:endParaRPr lang="en-US" sz="2000" b="1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A9459FAF-EF88-44AA-8CDE-0FDBCD6FF1FB}" type="pres">
      <dgm:prSet presAssocID="{475314FE-ED95-4F7B-B330-41945E5B0A6E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4282B2B2-9B98-4329-AEA3-F9AA7AA8A180}" type="pres">
      <dgm:prSet presAssocID="{CEA0669A-51BF-4EB7-9505-5EB082AB4729}" presName="compNode" presStyleCnt="0"/>
      <dgm:spPr/>
      <dgm:t>
        <a:bodyPr/>
        <a:lstStyle/>
        <a:p>
          <a:endParaRPr lang="en-US"/>
        </a:p>
      </dgm:t>
    </dgm:pt>
    <dgm:pt modelId="{C3322067-D32D-4D16-B629-15596F8CF84D}" type="pres">
      <dgm:prSet presAssocID="{CEA0669A-51BF-4EB7-9505-5EB082AB4729}" presName="dummyConnPt" presStyleCnt="0"/>
      <dgm:spPr/>
      <dgm:t>
        <a:bodyPr/>
        <a:lstStyle/>
        <a:p>
          <a:endParaRPr lang="en-US"/>
        </a:p>
      </dgm:t>
    </dgm:pt>
    <dgm:pt modelId="{A623ED0E-AB15-4F54-B6B7-6CFDA9B07E63}" type="pres">
      <dgm:prSet presAssocID="{CEA0669A-51BF-4EB7-9505-5EB082AB4729}" presName="node" presStyleLbl="node1" presStyleIdx="0" presStyleCnt="5" custScaleX="129023" custLinFactNeighborX="-477" custLinFactNeighborY="8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FD4A55-B564-44D8-A498-86F9E1F38E4A}" type="pres">
      <dgm:prSet presAssocID="{97F88D2A-1F9C-428A-AF69-E20D7230B95D}" presName="sibTrans" presStyleLbl="bgSibTrans2D1" presStyleIdx="0" presStyleCnt="4"/>
      <dgm:spPr/>
      <dgm:t>
        <a:bodyPr/>
        <a:lstStyle/>
        <a:p>
          <a:endParaRPr lang="en-US"/>
        </a:p>
      </dgm:t>
    </dgm:pt>
    <dgm:pt modelId="{6BFACB21-9BBD-4885-B1AF-D6D921C76BF7}" type="pres">
      <dgm:prSet presAssocID="{63F229B8-D36C-4AC9-BF45-F2560C63AF01}" presName="compNode" presStyleCnt="0"/>
      <dgm:spPr/>
      <dgm:t>
        <a:bodyPr/>
        <a:lstStyle/>
        <a:p>
          <a:endParaRPr lang="en-US"/>
        </a:p>
      </dgm:t>
    </dgm:pt>
    <dgm:pt modelId="{B79BC41A-FB9F-48C0-ACDB-D146F89E1BBF}" type="pres">
      <dgm:prSet presAssocID="{63F229B8-D36C-4AC9-BF45-F2560C63AF01}" presName="dummyConnPt" presStyleCnt="0"/>
      <dgm:spPr/>
      <dgm:t>
        <a:bodyPr/>
        <a:lstStyle/>
        <a:p>
          <a:endParaRPr lang="en-US"/>
        </a:p>
      </dgm:t>
    </dgm:pt>
    <dgm:pt modelId="{1B969D60-5C6A-4879-BF2F-AA9A75A9D3B2}" type="pres">
      <dgm:prSet presAssocID="{63F229B8-D36C-4AC9-BF45-F2560C63AF01}" presName="node" presStyleLbl="node1" presStyleIdx="1" presStyleCnt="5" custScaleX="1299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300A32-DF55-4601-B47B-3C46987AD7BB}" type="pres">
      <dgm:prSet presAssocID="{93A1E127-EF36-442E-9635-B7C5F18CDA2E}" presName="sibTrans" presStyleLbl="bgSibTrans2D1" presStyleIdx="1" presStyleCnt="4"/>
      <dgm:spPr/>
      <dgm:t>
        <a:bodyPr/>
        <a:lstStyle/>
        <a:p>
          <a:endParaRPr lang="en-US"/>
        </a:p>
      </dgm:t>
    </dgm:pt>
    <dgm:pt modelId="{4077E770-49B0-4292-BAE2-08607C98214A}" type="pres">
      <dgm:prSet presAssocID="{60789D25-15A5-4CD8-A188-497BF62C6124}" presName="compNode" presStyleCnt="0"/>
      <dgm:spPr/>
      <dgm:t>
        <a:bodyPr/>
        <a:lstStyle/>
        <a:p>
          <a:endParaRPr lang="en-US"/>
        </a:p>
      </dgm:t>
    </dgm:pt>
    <dgm:pt modelId="{AA6854CE-C730-4FEF-9E4F-4731BC8AA42E}" type="pres">
      <dgm:prSet presAssocID="{60789D25-15A5-4CD8-A188-497BF62C6124}" presName="dummyConnPt" presStyleCnt="0"/>
      <dgm:spPr/>
      <dgm:t>
        <a:bodyPr/>
        <a:lstStyle/>
        <a:p>
          <a:endParaRPr lang="en-US"/>
        </a:p>
      </dgm:t>
    </dgm:pt>
    <dgm:pt modelId="{E22B47F0-3C07-47AD-9566-0F2E16256683}" type="pres">
      <dgm:prSet presAssocID="{60789D25-15A5-4CD8-A188-497BF62C6124}" presName="node" presStyleLbl="node1" presStyleIdx="2" presStyleCnt="5" custScaleX="1299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7921A2-98D6-4E88-B8DA-AA0D599E860C}" type="pres">
      <dgm:prSet presAssocID="{2284F562-BDBF-4100-BD86-A3DACDD5650F}" presName="sibTrans" presStyleLbl="bgSibTrans2D1" presStyleIdx="2" presStyleCnt="4"/>
      <dgm:spPr/>
      <dgm:t>
        <a:bodyPr/>
        <a:lstStyle/>
        <a:p>
          <a:endParaRPr lang="en-US"/>
        </a:p>
      </dgm:t>
    </dgm:pt>
    <dgm:pt modelId="{714C94B1-77B7-4687-8D99-4B8B49DBB7F6}" type="pres">
      <dgm:prSet presAssocID="{A5B6BDDE-EB63-4238-9291-2094CEAC8287}" presName="compNode" presStyleCnt="0"/>
      <dgm:spPr/>
      <dgm:t>
        <a:bodyPr/>
        <a:lstStyle/>
        <a:p>
          <a:endParaRPr lang="en-US"/>
        </a:p>
      </dgm:t>
    </dgm:pt>
    <dgm:pt modelId="{6C53B968-FF58-42CB-A9FB-3B879A4D9D88}" type="pres">
      <dgm:prSet presAssocID="{A5B6BDDE-EB63-4238-9291-2094CEAC8287}" presName="dummyConnPt" presStyleCnt="0"/>
      <dgm:spPr/>
      <dgm:t>
        <a:bodyPr/>
        <a:lstStyle/>
        <a:p>
          <a:endParaRPr lang="en-US"/>
        </a:p>
      </dgm:t>
    </dgm:pt>
    <dgm:pt modelId="{384CF15C-EBB6-49F0-9805-066BE397D272}" type="pres">
      <dgm:prSet presAssocID="{A5B6BDDE-EB63-4238-9291-2094CEAC8287}" presName="node" presStyleLbl="node1" presStyleIdx="3" presStyleCnt="5" custScaleX="13679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360EAC-F670-4BF0-81D9-F317055A3343}" type="pres">
      <dgm:prSet presAssocID="{DC848641-08CD-4E1D-A856-C7FF821D50B9}" presName="sibTrans" presStyleLbl="bgSibTrans2D1" presStyleIdx="3" presStyleCnt="4"/>
      <dgm:spPr/>
      <dgm:t>
        <a:bodyPr/>
        <a:lstStyle/>
        <a:p>
          <a:endParaRPr lang="en-US"/>
        </a:p>
      </dgm:t>
    </dgm:pt>
    <dgm:pt modelId="{60CA32C6-DBB4-4AC8-B45F-8C29A679D6D8}" type="pres">
      <dgm:prSet presAssocID="{DF7D4254-0E68-457B-8CC4-DEAB3C084D29}" presName="compNode" presStyleCnt="0"/>
      <dgm:spPr/>
      <dgm:t>
        <a:bodyPr/>
        <a:lstStyle/>
        <a:p>
          <a:endParaRPr lang="en-US"/>
        </a:p>
      </dgm:t>
    </dgm:pt>
    <dgm:pt modelId="{6A61A5EE-FCF9-4276-9AFD-9860DA48196D}" type="pres">
      <dgm:prSet presAssocID="{DF7D4254-0E68-457B-8CC4-DEAB3C084D29}" presName="dummyConnPt" presStyleCnt="0"/>
      <dgm:spPr/>
      <dgm:t>
        <a:bodyPr/>
        <a:lstStyle/>
        <a:p>
          <a:endParaRPr lang="en-US"/>
        </a:p>
      </dgm:t>
    </dgm:pt>
    <dgm:pt modelId="{64C12A14-F082-4ED8-811C-CF65868B4117}" type="pres">
      <dgm:prSet presAssocID="{DF7D4254-0E68-457B-8CC4-DEAB3C084D29}" presName="node" presStyleLbl="node1" presStyleIdx="4" presStyleCnt="5" custScaleX="142791" custScaleY="1337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23EB4D7-0017-4D31-9FD9-2A0B3F7A3A13}" type="presOf" srcId="{475314FE-ED95-4F7B-B330-41945E5B0A6E}" destId="{A9459FAF-EF88-44AA-8CDE-0FDBCD6FF1FB}" srcOrd="0" destOrd="0" presId="urn:microsoft.com/office/officeart/2005/8/layout/bProcess4"/>
    <dgm:cxn modelId="{B867FDC2-2156-4FEB-A162-0AC01F082C57}" srcId="{475314FE-ED95-4F7B-B330-41945E5B0A6E}" destId="{CEA0669A-51BF-4EB7-9505-5EB082AB4729}" srcOrd="0" destOrd="0" parTransId="{287C3EB0-77A5-4734-87F3-409A57ED8EC8}" sibTransId="{97F88D2A-1F9C-428A-AF69-E20D7230B95D}"/>
    <dgm:cxn modelId="{9E26967F-7AD4-4599-BD18-C63E152D883A}" type="presOf" srcId="{2284F562-BDBF-4100-BD86-A3DACDD5650F}" destId="{CD7921A2-98D6-4E88-B8DA-AA0D599E860C}" srcOrd="0" destOrd="0" presId="urn:microsoft.com/office/officeart/2005/8/layout/bProcess4"/>
    <dgm:cxn modelId="{31D5CB26-5897-4A6C-A8DD-F16611812745}" type="presOf" srcId="{A5B6BDDE-EB63-4238-9291-2094CEAC8287}" destId="{384CF15C-EBB6-49F0-9805-066BE397D272}" srcOrd="0" destOrd="0" presId="urn:microsoft.com/office/officeart/2005/8/layout/bProcess4"/>
    <dgm:cxn modelId="{3900ACFA-0AB4-46EE-971B-E8438CE5817E}" type="presOf" srcId="{97F88D2A-1F9C-428A-AF69-E20D7230B95D}" destId="{57FD4A55-B564-44D8-A498-86F9E1F38E4A}" srcOrd="0" destOrd="0" presId="urn:microsoft.com/office/officeart/2005/8/layout/bProcess4"/>
    <dgm:cxn modelId="{6B7F1BF1-8F3E-4C81-8153-CC40C41ABC53}" type="presOf" srcId="{DF7D4254-0E68-457B-8CC4-DEAB3C084D29}" destId="{64C12A14-F082-4ED8-811C-CF65868B4117}" srcOrd="0" destOrd="0" presId="urn:microsoft.com/office/officeart/2005/8/layout/bProcess4"/>
    <dgm:cxn modelId="{03D87DC5-CF18-4C7E-8F3D-86FAC2FB74F4}" type="presOf" srcId="{CEA0669A-51BF-4EB7-9505-5EB082AB4729}" destId="{A623ED0E-AB15-4F54-B6B7-6CFDA9B07E63}" srcOrd="0" destOrd="0" presId="urn:microsoft.com/office/officeart/2005/8/layout/bProcess4"/>
    <dgm:cxn modelId="{B1BDB90D-007A-42CB-B4ED-BCF1A4FA665B}" type="presOf" srcId="{60789D25-15A5-4CD8-A188-497BF62C6124}" destId="{E22B47F0-3C07-47AD-9566-0F2E16256683}" srcOrd="0" destOrd="0" presId="urn:microsoft.com/office/officeart/2005/8/layout/bProcess4"/>
    <dgm:cxn modelId="{36D4939F-38C8-4803-A506-E0070717D339}" srcId="{475314FE-ED95-4F7B-B330-41945E5B0A6E}" destId="{63F229B8-D36C-4AC9-BF45-F2560C63AF01}" srcOrd="1" destOrd="0" parTransId="{3347519B-4315-4A66-B369-91DE8B6BF15F}" sibTransId="{93A1E127-EF36-442E-9635-B7C5F18CDA2E}"/>
    <dgm:cxn modelId="{CE371E5C-D8A7-457B-B083-AE0083F69BA7}" type="presOf" srcId="{93A1E127-EF36-442E-9635-B7C5F18CDA2E}" destId="{28300A32-DF55-4601-B47B-3C46987AD7BB}" srcOrd="0" destOrd="0" presId="urn:microsoft.com/office/officeart/2005/8/layout/bProcess4"/>
    <dgm:cxn modelId="{61EC5EB1-D9FA-4311-B959-6C84CF36FDB7}" type="presOf" srcId="{63F229B8-D36C-4AC9-BF45-F2560C63AF01}" destId="{1B969D60-5C6A-4879-BF2F-AA9A75A9D3B2}" srcOrd="0" destOrd="0" presId="urn:microsoft.com/office/officeart/2005/8/layout/bProcess4"/>
    <dgm:cxn modelId="{51E060E6-B84A-424D-B11D-180B72E2453D}" srcId="{475314FE-ED95-4F7B-B330-41945E5B0A6E}" destId="{A5B6BDDE-EB63-4238-9291-2094CEAC8287}" srcOrd="3" destOrd="0" parTransId="{45174C84-1ACF-4E83-9DD7-D72C2D60F84E}" sibTransId="{DC848641-08CD-4E1D-A856-C7FF821D50B9}"/>
    <dgm:cxn modelId="{D0BF956E-C0B6-48E1-A2CB-1527C937D5B0}" srcId="{475314FE-ED95-4F7B-B330-41945E5B0A6E}" destId="{60789D25-15A5-4CD8-A188-497BF62C6124}" srcOrd="2" destOrd="0" parTransId="{D3A16442-9E14-4423-B4B0-E8EFE5EF0170}" sibTransId="{2284F562-BDBF-4100-BD86-A3DACDD5650F}"/>
    <dgm:cxn modelId="{8886B0A8-7D77-4363-B16A-1F8ABE94B246}" srcId="{475314FE-ED95-4F7B-B330-41945E5B0A6E}" destId="{DF7D4254-0E68-457B-8CC4-DEAB3C084D29}" srcOrd="4" destOrd="0" parTransId="{218BCA5D-3C72-47BF-931C-B7C9C3440561}" sibTransId="{68AF9CB2-6738-4EB2-BA9B-4714549A7405}"/>
    <dgm:cxn modelId="{04E80DCC-D2CC-4A80-85AA-A76627C4CDE3}" type="presOf" srcId="{DC848641-08CD-4E1D-A856-C7FF821D50B9}" destId="{4A360EAC-F670-4BF0-81D9-F317055A3343}" srcOrd="0" destOrd="0" presId="urn:microsoft.com/office/officeart/2005/8/layout/bProcess4"/>
    <dgm:cxn modelId="{3A293ECF-B866-4ED5-BF3F-142B28ECE659}" type="presParOf" srcId="{A9459FAF-EF88-44AA-8CDE-0FDBCD6FF1FB}" destId="{4282B2B2-9B98-4329-AEA3-F9AA7AA8A180}" srcOrd="0" destOrd="0" presId="urn:microsoft.com/office/officeart/2005/8/layout/bProcess4"/>
    <dgm:cxn modelId="{5E5EB5E1-E783-4AB7-AC7F-EECF36A6DEA8}" type="presParOf" srcId="{4282B2B2-9B98-4329-AEA3-F9AA7AA8A180}" destId="{C3322067-D32D-4D16-B629-15596F8CF84D}" srcOrd="0" destOrd="0" presId="urn:microsoft.com/office/officeart/2005/8/layout/bProcess4"/>
    <dgm:cxn modelId="{FA301C57-8C52-4624-B401-D47499E74675}" type="presParOf" srcId="{4282B2B2-9B98-4329-AEA3-F9AA7AA8A180}" destId="{A623ED0E-AB15-4F54-B6B7-6CFDA9B07E63}" srcOrd="1" destOrd="0" presId="urn:microsoft.com/office/officeart/2005/8/layout/bProcess4"/>
    <dgm:cxn modelId="{5CA6DFBF-B21C-49DE-BFC7-76DC20827921}" type="presParOf" srcId="{A9459FAF-EF88-44AA-8CDE-0FDBCD6FF1FB}" destId="{57FD4A55-B564-44D8-A498-86F9E1F38E4A}" srcOrd="1" destOrd="0" presId="urn:microsoft.com/office/officeart/2005/8/layout/bProcess4"/>
    <dgm:cxn modelId="{2709E22C-D428-4FE9-B4BA-A143F6C17E69}" type="presParOf" srcId="{A9459FAF-EF88-44AA-8CDE-0FDBCD6FF1FB}" destId="{6BFACB21-9BBD-4885-B1AF-D6D921C76BF7}" srcOrd="2" destOrd="0" presId="urn:microsoft.com/office/officeart/2005/8/layout/bProcess4"/>
    <dgm:cxn modelId="{55196DF6-6704-41F6-9CEF-E597CA1B4E9D}" type="presParOf" srcId="{6BFACB21-9BBD-4885-B1AF-D6D921C76BF7}" destId="{B79BC41A-FB9F-48C0-ACDB-D146F89E1BBF}" srcOrd="0" destOrd="0" presId="urn:microsoft.com/office/officeart/2005/8/layout/bProcess4"/>
    <dgm:cxn modelId="{B401FB5A-8FDF-456A-8FC4-B2841613710C}" type="presParOf" srcId="{6BFACB21-9BBD-4885-B1AF-D6D921C76BF7}" destId="{1B969D60-5C6A-4879-BF2F-AA9A75A9D3B2}" srcOrd="1" destOrd="0" presId="urn:microsoft.com/office/officeart/2005/8/layout/bProcess4"/>
    <dgm:cxn modelId="{8DD6F5B5-0802-466D-895A-BF8CCE2B9F77}" type="presParOf" srcId="{A9459FAF-EF88-44AA-8CDE-0FDBCD6FF1FB}" destId="{28300A32-DF55-4601-B47B-3C46987AD7BB}" srcOrd="3" destOrd="0" presId="urn:microsoft.com/office/officeart/2005/8/layout/bProcess4"/>
    <dgm:cxn modelId="{58161B23-0ED2-43D2-842E-ACA37CAB080E}" type="presParOf" srcId="{A9459FAF-EF88-44AA-8CDE-0FDBCD6FF1FB}" destId="{4077E770-49B0-4292-BAE2-08607C98214A}" srcOrd="4" destOrd="0" presId="urn:microsoft.com/office/officeart/2005/8/layout/bProcess4"/>
    <dgm:cxn modelId="{B16EEE2D-63CB-45BB-8F95-A5FC05B193C5}" type="presParOf" srcId="{4077E770-49B0-4292-BAE2-08607C98214A}" destId="{AA6854CE-C730-4FEF-9E4F-4731BC8AA42E}" srcOrd="0" destOrd="0" presId="urn:microsoft.com/office/officeart/2005/8/layout/bProcess4"/>
    <dgm:cxn modelId="{46AAC24F-3DBE-4405-B47D-AD1D4D2E09C1}" type="presParOf" srcId="{4077E770-49B0-4292-BAE2-08607C98214A}" destId="{E22B47F0-3C07-47AD-9566-0F2E16256683}" srcOrd="1" destOrd="0" presId="urn:microsoft.com/office/officeart/2005/8/layout/bProcess4"/>
    <dgm:cxn modelId="{0D4D39C9-E9EE-4B3A-9C6B-DEC59DD8D7BE}" type="presParOf" srcId="{A9459FAF-EF88-44AA-8CDE-0FDBCD6FF1FB}" destId="{CD7921A2-98D6-4E88-B8DA-AA0D599E860C}" srcOrd="5" destOrd="0" presId="urn:microsoft.com/office/officeart/2005/8/layout/bProcess4"/>
    <dgm:cxn modelId="{55C8D26E-4A1B-4C47-B80A-13AAD2C1B889}" type="presParOf" srcId="{A9459FAF-EF88-44AA-8CDE-0FDBCD6FF1FB}" destId="{714C94B1-77B7-4687-8D99-4B8B49DBB7F6}" srcOrd="6" destOrd="0" presId="urn:microsoft.com/office/officeart/2005/8/layout/bProcess4"/>
    <dgm:cxn modelId="{2CE97088-AF33-43B4-9BB3-51727ADF6EE8}" type="presParOf" srcId="{714C94B1-77B7-4687-8D99-4B8B49DBB7F6}" destId="{6C53B968-FF58-42CB-A9FB-3B879A4D9D88}" srcOrd="0" destOrd="0" presId="urn:microsoft.com/office/officeart/2005/8/layout/bProcess4"/>
    <dgm:cxn modelId="{E3DEB5D2-CA4F-46F2-8DB0-C36F0F7CA105}" type="presParOf" srcId="{714C94B1-77B7-4687-8D99-4B8B49DBB7F6}" destId="{384CF15C-EBB6-49F0-9805-066BE397D272}" srcOrd="1" destOrd="0" presId="urn:microsoft.com/office/officeart/2005/8/layout/bProcess4"/>
    <dgm:cxn modelId="{EE5397A9-9FEF-4088-9F90-E42A5A926591}" type="presParOf" srcId="{A9459FAF-EF88-44AA-8CDE-0FDBCD6FF1FB}" destId="{4A360EAC-F670-4BF0-81D9-F317055A3343}" srcOrd="7" destOrd="0" presId="urn:microsoft.com/office/officeart/2005/8/layout/bProcess4"/>
    <dgm:cxn modelId="{2253300E-AD83-455C-BD7A-89A86B1DF453}" type="presParOf" srcId="{A9459FAF-EF88-44AA-8CDE-0FDBCD6FF1FB}" destId="{60CA32C6-DBB4-4AC8-B45F-8C29A679D6D8}" srcOrd="8" destOrd="0" presId="urn:microsoft.com/office/officeart/2005/8/layout/bProcess4"/>
    <dgm:cxn modelId="{ED9EBDE2-DB59-420D-8421-4853A632C858}" type="presParOf" srcId="{60CA32C6-DBB4-4AC8-B45F-8C29A679D6D8}" destId="{6A61A5EE-FCF9-4276-9AFD-9860DA48196D}" srcOrd="0" destOrd="0" presId="urn:microsoft.com/office/officeart/2005/8/layout/bProcess4"/>
    <dgm:cxn modelId="{0AF672FD-9F1E-43C3-8535-75638694CEE9}" type="presParOf" srcId="{60CA32C6-DBB4-4AC8-B45F-8C29A679D6D8}" destId="{64C12A14-F082-4ED8-811C-CF65868B4117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07E4993-B96B-4A23-A3DF-3C923ECC505A}" type="doc">
      <dgm:prSet loTypeId="urn:microsoft.com/office/officeart/2005/8/layout/venn3" loCatId="relationship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88004C94-BF9D-496A-9F43-7B653842F5FE}">
      <dgm:prSet phldrT="[ข้อความ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th-TH" sz="24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1.รวมไฟล์         ไม่ต้อง         แยกบท</a:t>
          </a:r>
          <a:endParaRPr lang="en-US" sz="2400" b="1" dirty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8B4C7B63-63D0-4FD8-85BB-5F2E8B90669B}" type="parTrans" cxnId="{AA96EA34-B86C-4A18-BE62-0303902747BD}">
      <dgm:prSet/>
      <dgm:spPr/>
      <dgm:t>
        <a:bodyPr/>
        <a:lstStyle/>
        <a:p>
          <a:endParaRPr lang="en-US" sz="2400" b="1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00F82DC5-907E-4E55-850B-4DB7145DD439}" type="sibTrans" cxnId="{AA96EA34-B86C-4A18-BE62-0303902747BD}">
      <dgm:prSet/>
      <dgm:spPr/>
      <dgm:t>
        <a:bodyPr/>
        <a:lstStyle/>
        <a:p>
          <a:endParaRPr lang="en-US" sz="2400" b="1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9D096B9F-82E8-44F2-ACE0-3EA862067971}">
      <dgm:prSet phldrT="[ข้อความ]" custT="1"/>
      <dgm:spPr>
        <a:ln>
          <a:solidFill>
            <a:schemeClr val="bg2">
              <a:lumMod val="50000"/>
            </a:schemeClr>
          </a:solidFill>
        </a:ln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th-TH" sz="24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2.แยกไฟล์รูปภาพออกมา  1 ชุด</a:t>
          </a:r>
          <a:endParaRPr lang="en-US" sz="2400" b="1" dirty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EBEF1D9E-AAC0-4D4A-89E4-EC26AA0706C3}" type="parTrans" cxnId="{10BC7220-15B4-42F6-95AF-420F3859392D}">
      <dgm:prSet/>
      <dgm:spPr/>
      <dgm:t>
        <a:bodyPr/>
        <a:lstStyle/>
        <a:p>
          <a:endParaRPr lang="en-US" sz="2400" b="1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1D1155E9-B008-4695-B6F2-DC374EB4F849}" type="sibTrans" cxnId="{10BC7220-15B4-42F6-95AF-420F3859392D}">
      <dgm:prSet/>
      <dgm:spPr/>
      <dgm:t>
        <a:bodyPr/>
        <a:lstStyle/>
        <a:p>
          <a:endParaRPr lang="en-US" sz="2400" b="1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B37256AC-7531-46EE-B7F0-501C6C0268F1}">
      <dgm:prSet phldrT="[ข้อความ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th-TH" sz="24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3.ส่งไฟล์ต้นฉบับทั้งแบบ </a:t>
          </a:r>
          <a:r>
            <a:rPr lang="en-US" sz="24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Word </a:t>
          </a:r>
          <a:r>
            <a:rPr lang="th-TH" sz="24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และ</a:t>
          </a:r>
          <a:r>
            <a:rPr lang="en-US" sz="24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 PDF</a:t>
          </a:r>
          <a:endParaRPr lang="en-US" sz="2400" b="1" dirty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991522CD-8D25-427B-B6A0-BE3E349D2146}" type="parTrans" cxnId="{19CFE11E-0A54-4658-9B52-DD05F207827E}">
      <dgm:prSet/>
      <dgm:spPr/>
      <dgm:t>
        <a:bodyPr/>
        <a:lstStyle/>
        <a:p>
          <a:endParaRPr lang="en-US" sz="2400" b="1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A1980EC2-A063-4613-9695-15037F0DE66F}" type="sibTrans" cxnId="{19CFE11E-0A54-4658-9B52-DD05F207827E}">
      <dgm:prSet/>
      <dgm:spPr/>
      <dgm:t>
        <a:bodyPr/>
        <a:lstStyle/>
        <a:p>
          <a:endParaRPr lang="en-US" sz="2400" b="1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BECEF3E2-1B89-403B-A986-07ADFC606DC3}">
      <dgm:prSet phldrT="[ข้อความ]" custT="1"/>
      <dgm:spPr>
        <a:ln>
          <a:solidFill>
            <a:schemeClr val="bg2">
              <a:lumMod val="50000"/>
            </a:schemeClr>
          </a:solidFill>
        </a:ln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th-TH" sz="24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4. ขึ้นต้นบทใหม่ด้วยหน้าเลขคี่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th-TH" sz="24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1 3 5 . .</a:t>
          </a:r>
          <a:endParaRPr lang="en-US" sz="2400" b="1" dirty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E430F2F4-883C-4BED-8566-798E54E17AD4}" type="parTrans" cxnId="{2E2CD140-BE44-4009-9B0F-6A924621FEDE}">
      <dgm:prSet/>
      <dgm:spPr/>
      <dgm:t>
        <a:bodyPr/>
        <a:lstStyle/>
        <a:p>
          <a:endParaRPr lang="en-US" sz="2400" b="1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1FDB3284-26FF-43F7-96A7-53CEFC412137}" type="sibTrans" cxnId="{2E2CD140-BE44-4009-9B0F-6A924621FEDE}">
      <dgm:prSet/>
      <dgm:spPr/>
      <dgm:t>
        <a:bodyPr/>
        <a:lstStyle/>
        <a:p>
          <a:endParaRPr lang="en-US" sz="2400" b="1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AAECAB20-CD0A-49DD-99FE-6C15676DDB9E}">
      <dgm:prSet phldrT="[ข้อความ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th-TH" sz="24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5.หน้าแรกของบทเว้นระยะว่างไว้ครึ่งหน้า</a:t>
          </a:r>
          <a:endParaRPr lang="en-US" sz="2400" b="1" dirty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D0E296EC-EEC3-46EC-AC81-A17324146970}" type="parTrans" cxnId="{B40F89F2-40ED-47E2-B7A4-59DA87C576A6}">
      <dgm:prSet/>
      <dgm:spPr/>
      <dgm:t>
        <a:bodyPr/>
        <a:lstStyle/>
        <a:p>
          <a:endParaRPr lang="en-US"/>
        </a:p>
      </dgm:t>
    </dgm:pt>
    <dgm:pt modelId="{9A0455E4-B585-40B1-ABA2-FDA0737B2F9C}" type="sibTrans" cxnId="{B40F89F2-40ED-47E2-B7A4-59DA87C576A6}">
      <dgm:prSet/>
      <dgm:spPr/>
      <dgm:t>
        <a:bodyPr/>
        <a:lstStyle/>
        <a:p>
          <a:endParaRPr lang="en-US"/>
        </a:p>
      </dgm:t>
    </dgm:pt>
    <dgm:pt modelId="{F9B20BDB-ADE0-4B4E-9A0B-76BF21706F0C}" type="pres">
      <dgm:prSet presAssocID="{207E4993-B96B-4A23-A3DF-3C923ECC505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70349C4-42AC-460B-931A-302070C3DA42}" type="pres">
      <dgm:prSet presAssocID="{88004C94-BF9D-496A-9F43-7B653842F5FE}" presName="Name5" presStyleLbl="venn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2227A5-CB1C-4AB8-A212-73DB4E7F795C}" type="pres">
      <dgm:prSet presAssocID="{00F82DC5-907E-4E55-850B-4DB7145DD439}" presName="space" presStyleCnt="0"/>
      <dgm:spPr/>
    </dgm:pt>
    <dgm:pt modelId="{20E63D90-55E9-4787-8BD5-6874B5F4070B}" type="pres">
      <dgm:prSet presAssocID="{9D096B9F-82E8-44F2-ACE0-3EA862067971}" presName="Name5" presStyleLbl="venn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A7427B-D947-4306-BF41-8034BF1D63E1}" type="pres">
      <dgm:prSet presAssocID="{1D1155E9-B008-4695-B6F2-DC374EB4F849}" presName="space" presStyleCnt="0"/>
      <dgm:spPr/>
    </dgm:pt>
    <dgm:pt modelId="{05101BCA-8C54-4895-8229-20507E0F7DD6}" type="pres">
      <dgm:prSet presAssocID="{B37256AC-7531-46EE-B7F0-501C6C0268F1}" presName="Name5" presStyleLbl="venn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5F74FF-9A55-445B-A261-564D815989DE}" type="pres">
      <dgm:prSet presAssocID="{A1980EC2-A063-4613-9695-15037F0DE66F}" presName="space" presStyleCnt="0"/>
      <dgm:spPr/>
    </dgm:pt>
    <dgm:pt modelId="{F12776DE-E571-48C1-83DC-34F3BD6754A2}" type="pres">
      <dgm:prSet presAssocID="{BECEF3E2-1B89-403B-A986-07ADFC606DC3}" presName="Name5" presStyleLbl="venn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C5F54E-3A83-4C5F-A8E8-2810017BAFA8}" type="pres">
      <dgm:prSet presAssocID="{1FDB3284-26FF-43F7-96A7-53CEFC412137}" presName="space" presStyleCnt="0"/>
      <dgm:spPr/>
    </dgm:pt>
    <dgm:pt modelId="{F65ED6B2-D527-4F47-9E3D-1CB2FCAEAE71}" type="pres">
      <dgm:prSet presAssocID="{AAECAB20-CD0A-49DD-99FE-6C15676DDB9E}" presName="Name5" presStyleLbl="venn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84592C2-FBD4-4B6E-828B-7E32EF8FA5DB}" type="presOf" srcId="{207E4993-B96B-4A23-A3DF-3C923ECC505A}" destId="{F9B20BDB-ADE0-4B4E-9A0B-76BF21706F0C}" srcOrd="0" destOrd="0" presId="urn:microsoft.com/office/officeart/2005/8/layout/venn3"/>
    <dgm:cxn modelId="{35BCF1C7-14F1-4B2D-BD96-F104151D7B2B}" type="presOf" srcId="{B37256AC-7531-46EE-B7F0-501C6C0268F1}" destId="{05101BCA-8C54-4895-8229-20507E0F7DD6}" srcOrd="0" destOrd="0" presId="urn:microsoft.com/office/officeart/2005/8/layout/venn3"/>
    <dgm:cxn modelId="{B40F89F2-40ED-47E2-B7A4-59DA87C576A6}" srcId="{207E4993-B96B-4A23-A3DF-3C923ECC505A}" destId="{AAECAB20-CD0A-49DD-99FE-6C15676DDB9E}" srcOrd="4" destOrd="0" parTransId="{D0E296EC-EEC3-46EC-AC81-A17324146970}" sibTransId="{9A0455E4-B585-40B1-ABA2-FDA0737B2F9C}"/>
    <dgm:cxn modelId="{2E2CD140-BE44-4009-9B0F-6A924621FEDE}" srcId="{207E4993-B96B-4A23-A3DF-3C923ECC505A}" destId="{BECEF3E2-1B89-403B-A986-07ADFC606DC3}" srcOrd="3" destOrd="0" parTransId="{E430F2F4-883C-4BED-8566-798E54E17AD4}" sibTransId="{1FDB3284-26FF-43F7-96A7-53CEFC412137}"/>
    <dgm:cxn modelId="{A224F9CD-7AE5-4540-B8BA-788BC6C4D0D2}" type="presOf" srcId="{88004C94-BF9D-496A-9F43-7B653842F5FE}" destId="{D70349C4-42AC-460B-931A-302070C3DA42}" srcOrd="0" destOrd="0" presId="urn:microsoft.com/office/officeart/2005/8/layout/venn3"/>
    <dgm:cxn modelId="{C142351D-1ECA-4BC3-983F-E42F6FC6D841}" type="presOf" srcId="{9D096B9F-82E8-44F2-ACE0-3EA862067971}" destId="{20E63D90-55E9-4787-8BD5-6874B5F4070B}" srcOrd="0" destOrd="0" presId="urn:microsoft.com/office/officeart/2005/8/layout/venn3"/>
    <dgm:cxn modelId="{E23CF05F-8F3B-42C6-B08E-E82830307C17}" type="presOf" srcId="{BECEF3E2-1B89-403B-A986-07ADFC606DC3}" destId="{F12776DE-E571-48C1-83DC-34F3BD6754A2}" srcOrd="0" destOrd="0" presId="urn:microsoft.com/office/officeart/2005/8/layout/venn3"/>
    <dgm:cxn modelId="{AA96EA34-B86C-4A18-BE62-0303902747BD}" srcId="{207E4993-B96B-4A23-A3DF-3C923ECC505A}" destId="{88004C94-BF9D-496A-9F43-7B653842F5FE}" srcOrd="0" destOrd="0" parTransId="{8B4C7B63-63D0-4FD8-85BB-5F2E8B90669B}" sibTransId="{00F82DC5-907E-4E55-850B-4DB7145DD439}"/>
    <dgm:cxn modelId="{100DF424-268B-4A12-AE62-6E55817E4FA3}" type="presOf" srcId="{AAECAB20-CD0A-49DD-99FE-6C15676DDB9E}" destId="{F65ED6B2-D527-4F47-9E3D-1CB2FCAEAE71}" srcOrd="0" destOrd="0" presId="urn:microsoft.com/office/officeart/2005/8/layout/venn3"/>
    <dgm:cxn modelId="{19CFE11E-0A54-4658-9B52-DD05F207827E}" srcId="{207E4993-B96B-4A23-A3DF-3C923ECC505A}" destId="{B37256AC-7531-46EE-B7F0-501C6C0268F1}" srcOrd="2" destOrd="0" parTransId="{991522CD-8D25-427B-B6A0-BE3E349D2146}" sibTransId="{A1980EC2-A063-4613-9695-15037F0DE66F}"/>
    <dgm:cxn modelId="{10BC7220-15B4-42F6-95AF-420F3859392D}" srcId="{207E4993-B96B-4A23-A3DF-3C923ECC505A}" destId="{9D096B9F-82E8-44F2-ACE0-3EA862067971}" srcOrd="1" destOrd="0" parTransId="{EBEF1D9E-AAC0-4D4A-89E4-EC26AA0706C3}" sibTransId="{1D1155E9-B008-4695-B6F2-DC374EB4F849}"/>
    <dgm:cxn modelId="{5AE594B7-B7C7-46B0-946B-62B094C858DD}" type="presParOf" srcId="{F9B20BDB-ADE0-4B4E-9A0B-76BF21706F0C}" destId="{D70349C4-42AC-460B-931A-302070C3DA42}" srcOrd="0" destOrd="0" presId="urn:microsoft.com/office/officeart/2005/8/layout/venn3"/>
    <dgm:cxn modelId="{004EF102-A34E-411B-9814-CD1AE7CC9EA4}" type="presParOf" srcId="{F9B20BDB-ADE0-4B4E-9A0B-76BF21706F0C}" destId="{252227A5-CB1C-4AB8-A212-73DB4E7F795C}" srcOrd="1" destOrd="0" presId="urn:microsoft.com/office/officeart/2005/8/layout/venn3"/>
    <dgm:cxn modelId="{4F21AFD0-876F-4817-B8FE-60A1704FC014}" type="presParOf" srcId="{F9B20BDB-ADE0-4B4E-9A0B-76BF21706F0C}" destId="{20E63D90-55E9-4787-8BD5-6874B5F4070B}" srcOrd="2" destOrd="0" presId="urn:microsoft.com/office/officeart/2005/8/layout/venn3"/>
    <dgm:cxn modelId="{DB595779-9179-475F-BDAE-65E406565FEE}" type="presParOf" srcId="{F9B20BDB-ADE0-4B4E-9A0B-76BF21706F0C}" destId="{A8A7427B-D947-4306-BF41-8034BF1D63E1}" srcOrd="3" destOrd="0" presId="urn:microsoft.com/office/officeart/2005/8/layout/venn3"/>
    <dgm:cxn modelId="{4D7E9EB5-5ABE-4AE8-90A2-9F50ED46DF44}" type="presParOf" srcId="{F9B20BDB-ADE0-4B4E-9A0B-76BF21706F0C}" destId="{05101BCA-8C54-4895-8229-20507E0F7DD6}" srcOrd="4" destOrd="0" presId="urn:microsoft.com/office/officeart/2005/8/layout/venn3"/>
    <dgm:cxn modelId="{16E896AA-C6D6-4BDA-AEF3-DD2987870ED4}" type="presParOf" srcId="{F9B20BDB-ADE0-4B4E-9A0B-76BF21706F0C}" destId="{AC5F74FF-9A55-445B-A261-564D815989DE}" srcOrd="5" destOrd="0" presId="urn:microsoft.com/office/officeart/2005/8/layout/venn3"/>
    <dgm:cxn modelId="{48590B70-B36A-43C3-9DE1-01A9FBCC890E}" type="presParOf" srcId="{F9B20BDB-ADE0-4B4E-9A0B-76BF21706F0C}" destId="{F12776DE-E571-48C1-83DC-34F3BD6754A2}" srcOrd="6" destOrd="0" presId="urn:microsoft.com/office/officeart/2005/8/layout/venn3"/>
    <dgm:cxn modelId="{B38DE503-4106-4A1E-993F-41ED61F882CD}" type="presParOf" srcId="{F9B20BDB-ADE0-4B4E-9A0B-76BF21706F0C}" destId="{7AC5F54E-3A83-4C5F-A8E8-2810017BAFA8}" srcOrd="7" destOrd="0" presId="urn:microsoft.com/office/officeart/2005/8/layout/venn3"/>
    <dgm:cxn modelId="{836A90AE-1476-4AC6-B3A4-9603D71E09AC}" type="presParOf" srcId="{F9B20BDB-ADE0-4B4E-9A0B-76BF21706F0C}" destId="{F65ED6B2-D527-4F47-9E3D-1CB2FCAEAE71}" srcOrd="8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07E4993-B96B-4A23-A3DF-3C923ECC505A}" type="doc">
      <dgm:prSet loTypeId="urn:microsoft.com/office/officeart/2005/8/layout/venn3" loCatId="relationship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88004C94-BF9D-496A-9F43-7B653842F5FE}">
      <dgm:prSet phldrT="[ข้อความ]" custT="1"/>
      <dgm:spPr>
        <a:ln>
          <a:solidFill>
            <a:schemeClr val="bg2">
              <a:lumMod val="50000"/>
            </a:schemeClr>
          </a:solidFill>
        </a:ln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th-TH" sz="24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6.จัดทำสารบัญ    แบบอัตโนมัติ</a:t>
          </a:r>
          <a:endParaRPr lang="en-US" sz="2400" b="1" dirty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8B4C7B63-63D0-4FD8-85BB-5F2E8B90669B}" type="parTrans" cxnId="{AA96EA34-B86C-4A18-BE62-0303902747BD}">
      <dgm:prSet/>
      <dgm:spPr/>
      <dgm:t>
        <a:bodyPr/>
        <a:lstStyle/>
        <a:p>
          <a:endParaRPr lang="en-US" sz="2400" b="1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00F82DC5-907E-4E55-850B-4DB7145DD439}" type="sibTrans" cxnId="{AA96EA34-B86C-4A18-BE62-0303902747BD}">
      <dgm:prSet/>
      <dgm:spPr/>
      <dgm:t>
        <a:bodyPr/>
        <a:lstStyle/>
        <a:p>
          <a:endParaRPr lang="en-US" sz="2400" b="1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9D096B9F-82E8-44F2-ACE0-3EA862067971}">
      <dgm:prSet phldrT="[ข้อความ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th-TH" sz="24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7.จัดทำ    ดัชนีค้นคำ      แบบอัตโนมัติ</a:t>
          </a:r>
          <a:endParaRPr lang="en-US" sz="2400" b="1" dirty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EBEF1D9E-AAC0-4D4A-89E4-EC26AA0706C3}" type="parTrans" cxnId="{10BC7220-15B4-42F6-95AF-420F3859392D}">
      <dgm:prSet/>
      <dgm:spPr/>
      <dgm:t>
        <a:bodyPr/>
        <a:lstStyle/>
        <a:p>
          <a:endParaRPr lang="en-US" sz="2400" b="1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1D1155E9-B008-4695-B6F2-DC374EB4F849}" type="sibTrans" cxnId="{10BC7220-15B4-42F6-95AF-420F3859392D}">
      <dgm:prSet/>
      <dgm:spPr/>
      <dgm:t>
        <a:bodyPr/>
        <a:lstStyle/>
        <a:p>
          <a:endParaRPr lang="en-US" sz="2400" b="1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B37256AC-7531-46EE-B7F0-501C6C0268F1}">
      <dgm:prSet phldrT="[ข้อความ]" custT="1"/>
      <dgm:spPr>
        <a:ln>
          <a:solidFill>
            <a:schemeClr val="bg2">
              <a:lumMod val="50000"/>
            </a:schemeClr>
          </a:solidFill>
        </a:ln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th-TH" sz="24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8.จัดทำเชิงอรรถ </a:t>
          </a:r>
          <a:r>
            <a:rPr lang="th-TH" sz="16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(ถ้ามี) </a:t>
          </a:r>
          <a:r>
            <a:rPr lang="th-TH" sz="24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แบบอัตโนมัติ</a:t>
          </a:r>
          <a:endParaRPr lang="en-US" sz="2400" b="1" dirty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991522CD-8D25-427B-B6A0-BE3E349D2146}" type="parTrans" cxnId="{19CFE11E-0A54-4658-9B52-DD05F207827E}">
      <dgm:prSet/>
      <dgm:spPr/>
      <dgm:t>
        <a:bodyPr/>
        <a:lstStyle/>
        <a:p>
          <a:endParaRPr lang="en-US" sz="2400" b="1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A1980EC2-A063-4613-9695-15037F0DE66F}" type="sibTrans" cxnId="{19CFE11E-0A54-4658-9B52-DD05F207827E}">
      <dgm:prSet/>
      <dgm:spPr/>
      <dgm:t>
        <a:bodyPr/>
        <a:lstStyle/>
        <a:p>
          <a:endParaRPr lang="en-US" sz="2400" b="1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BECEF3E2-1B89-403B-A986-07ADFC606DC3}">
      <dgm:prSet phldrT="[ข้อความ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th-TH" sz="18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9. หน้ากระดาษ            ไม่ต้องตั้งแบบซ้าย/ขวา เพียงตั้งด้านบน/ซ้าย/ขวา ให้เท่ากัน (2.50)</a:t>
          </a:r>
          <a:endParaRPr lang="en-US" sz="1800" b="1" dirty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E430F2F4-883C-4BED-8566-798E54E17AD4}" type="parTrans" cxnId="{2E2CD140-BE44-4009-9B0F-6A924621FEDE}">
      <dgm:prSet/>
      <dgm:spPr/>
      <dgm:t>
        <a:bodyPr/>
        <a:lstStyle/>
        <a:p>
          <a:endParaRPr lang="en-US" sz="2400" b="1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1FDB3284-26FF-43F7-96A7-53CEFC412137}" type="sibTrans" cxnId="{2E2CD140-BE44-4009-9B0F-6A924621FEDE}">
      <dgm:prSet/>
      <dgm:spPr/>
      <dgm:t>
        <a:bodyPr/>
        <a:lstStyle/>
        <a:p>
          <a:endParaRPr lang="en-US" sz="2400" b="1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AAECAB20-CD0A-49DD-99FE-6C15676DDB9E}">
      <dgm:prSet phldrT="[ข้อความ]" custT="1"/>
      <dgm:spPr>
        <a:ln>
          <a:solidFill>
            <a:schemeClr val="bg2">
              <a:lumMod val="50000"/>
            </a:schemeClr>
          </a:solidFill>
        </a:ln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th-TH" sz="24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10.การอ้างอิงสำคัญ ตรวจสอบ               ให้ถูกต้อง</a:t>
          </a:r>
          <a:endParaRPr lang="en-US" sz="2400" b="1" dirty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D0E296EC-EEC3-46EC-AC81-A17324146970}" type="parTrans" cxnId="{B40F89F2-40ED-47E2-B7A4-59DA87C576A6}">
      <dgm:prSet/>
      <dgm:spPr/>
      <dgm:t>
        <a:bodyPr/>
        <a:lstStyle/>
        <a:p>
          <a:endParaRPr lang="en-US"/>
        </a:p>
      </dgm:t>
    </dgm:pt>
    <dgm:pt modelId="{9A0455E4-B585-40B1-ABA2-FDA0737B2F9C}" type="sibTrans" cxnId="{B40F89F2-40ED-47E2-B7A4-59DA87C576A6}">
      <dgm:prSet/>
      <dgm:spPr/>
      <dgm:t>
        <a:bodyPr/>
        <a:lstStyle/>
        <a:p>
          <a:endParaRPr lang="en-US"/>
        </a:p>
      </dgm:t>
    </dgm:pt>
    <dgm:pt modelId="{F9B20BDB-ADE0-4B4E-9A0B-76BF21706F0C}" type="pres">
      <dgm:prSet presAssocID="{207E4993-B96B-4A23-A3DF-3C923ECC505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70349C4-42AC-460B-931A-302070C3DA42}" type="pres">
      <dgm:prSet presAssocID="{88004C94-BF9D-496A-9F43-7B653842F5FE}" presName="Name5" presStyleLbl="venn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2227A5-CB1C-4AB8-A212-73DB4E7F795C}" type="pres">
      <dgm:prSet presAssocID="{00F82DC5-907E-4E55-850B-4DB7145DD439}" presName="space" presStyleCnt="0"/>
      <dgm:spPr/>
    </dgm:pt>
    <dgm:pt modelId="{20E63D90-55E9-4787-8BD5-6874B5F4070B}" type="pres">
      <dgm:prSet presAssocID="{9D096B9F-82E8-44F2-ACE0-3EA862067971}" presName="Name5" presStyleLbl="venn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A7427B-D947-4306-BF41-8034BF1D63E1}" type="pres">
      <dgm:prSet presAssocID="{1D1155E9-B008-4695-B6F2-DC374EB4F849}" presName="space" presStyleCnt="0"/>
      <dgm:spPr/>
    </dgm:pt>
    <dgm:pt modelId="{05101BCA-8C54-4895-8229-20507E0F7DD6}" type="pres">
      <dgm:prSet presAssocID="{B37256AC-7531-46EE-B7F0-501C6C0268F1}" presName="Name5" presStyleLbl="venn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5F74FF-9A55-445B-A261-564D815989DE}" type="pres">
      <dgm:prSet presAssocID="{A1980EC2-A063-4613-9695-15037F0DE66F}" presName="space" presStyleCnt="0"/>
      <dgm:spPr/>
    </dgm:pt>
    <dgm:pt modelId="{F12776DE-E571-48C1-83DC-34F3BD6754A2}" type="pres">
      <dgm:prSet presAssocID="{BECEF3E2-1B89-403B-A986-07ADFC606DC3}" presName="Name5" presStyleLbl="venn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C5F54E-3A83-4C5F-A8E8-2810017BAFA8}" type="pres">
      <dgm:prSet presAssocID="{1FDB3284-26FF-43F7-96A7-53CEFC412137}" presName="space" presStyleCnt="0"/>
      <dgm:spPr/>
    </dgm:pt>
    <dgm:pt modelId="{F65ED6B2-D527-4F47-9E3D-1CB2FCAEAE71}" type="pres">
      <dgm:prSet presAssocID="{AAECAB20-CD0A-49DD-99FE-6C15676DDB9E}" presName="Name5" presStyleLbl="venn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C15410B-CB33-4577-9E7A-D65815D18866}" type="presOf" srcId="{9D096B9F-82E8-44F2-ACE0-3EA862067971}" destId="{20E63D90-55E9-4787-8BD5-6874B5F4070B}" srcOrd="0" destOrd="0" presId="urn:microsoft.com/office/officeart/2005/8/layout/venn3"/>
    <dgm:cxn modelId="{B40F89F2-40ED-47E2-B7A4-59DA87C576A6}" srcId="{207E4993-B96B-4A23-A3DF-3C923ECC505A}" destId="{AAECAB20-CD0A-49DD-99FE-6C15676DDB9E}" srcOrd="4" destOrd="0" parTransId="{D0E296EC-EEC3-46EC-AC81-A17324146970}" sibTransId="{9A0455E4-B585-40B1-ABA2-FDA0737B2F9C}"/>
    <dgm:cxn modelId="{885ADB12-D37D-49EE-8587-448417CF59C2}" type="presOf" srcId="{88004C94-BF9D-496A-9F43-7B653842F5FE}" destId="{D70349C4-42AC-460B-931A-302070C3DA42}" srcOrd="0" destOrd="0" presId="urn:microsoft.com/office/officeart/2005/8/layout/venn3"/>
    <dgm:cxn modelId="{2E2CD140-BE44-4009-9B0F-6A924621FEDE}" srcId="{207E4993-B96B-4A23-A3DF-3C923ECC505A}" destId="{BECEF3E2-1B89-403B-A986-07ADFC606DC3}" srcOrd="3" destOrd="0" parTransId="{E430F2F4-883C-4BED-8566-798E54E17AD4}" sibTransId="{1FDB3284-26FF-43F7-96A7-53CEFC412137}"/>
    <dgm:cxn modelId="{EE3D137E-2BB2-4E14-8539-38728B8BB6D5}" type="presOf" srcId="{207E4993-B96B-4A23-A3DF-3C923ECC505A}" destId="{F9B20BDB-ADE0-4B4E-9A0B-76BF21706F0C}" srcOrd="0" destOrd="0" presId="urn:microsoft.com/office/officeart/2005/8/layout/venn3"/>
    <dgm:cxn modelId="{E8A02B4C-785C-40C7-9082-FA3E7966707F}" type="presOf" srcId="{B37256AC-7531-46EE-B7F0-501C6C0268F1}" destId="{05101BCA-8C54-4895-8229-20507E0F7DD6}" srcOrd="0" destOrd="0" presId="urn:microsoft.com/office/officeart/2005/8/layout/venn3"/>
    <dgm:cxn modelId="{EDEBF7B9-AC62-42C6-9785-3955A78F0070}" type="presOf" srcId="{BECEF3E2-1B89-403B-A986-07ADFC606DC3}" destId="{F12776DE-E571-48C1-83DC-34F3BD6754A2}" srcOrd="0" destOrd="0" presId="urn:microsoft.com/office/officeart/2005/8/layout/venn3"/>
    <dgm:cxn modelId="{AA96EA34-B86C-4A18-BE62-0303902747BD}" srcId="{207E4993-B96B-4A23-A3DF-3C923ECC505A}" destId="{88004C94-BF9D-496A-9F43-7B653842F5FE}" srcOrd="0" destOrd="0" parTransId="{8B4C7B63-63D0-4FD8-85BB-5F2E8B90669B}" sibTransId="{00F82DC5-907E-4E55-850B-4DB7145DD439}"/>
    <dgm:cxn modelId="{4F7FC44E-CC25-4B55-8587-E4015D070CD2}" type="presOf" srcId="{AAECAB20-CD0A-49DD-99FE-6C15676DDB9E}" destId="{F65ED6B2-D527-4F47-9E3D-1CB2FCAEAE71}" srcOrd="0" destOrd="0" presId="urn:microsoft.com/office/officeart/2005/8/layout/venn3"/>
    <dgm:cxn modelId="{19CFE11E-0A54-4658-9B52-DD05F207827E}" srcId="{207E4993-B96B-4A23-A3DF-3C923ECC505A}" destId="{B37256AC-7531-46EE-B7F0-501C6C0268F1}" srcOrd="2" destOrd="0" parTransId="{991522CD-8D25-427B-B6A0-BE3E349D2146}" sibTransId="{A1980EC2-A063-4613-9695-15037F0DE66F}"/>
    <dgm:cxn modelId="{10BC7220-15B4-42F6-95AF-420F3859392D}" srcId="{207E4993-B96B-4A23-A3DF-3C923ECC505A}" destId="{9D096B9F-82E8-44F2-ACE0-3EA862067971}" srcOrd="1" destOrd="0" parTransId="{EBEF1D9E-AAC0-4D4A-89E4-EC26AA0706C3}" sibTransId="{1D1155E9-B008-4695-B6F2-DC374EB4F849}"/>
    <dgm:cxn modelId="{B60072E8-80B0-4ABE-902A-E42ACA87B7A0}" type="presParOf" srcId="{F9B20BDB-ADE0-4B4E-9A0B-76BF21706F0C}" destId="{D70349C4-42AC-460B-931A-302070C3DA42}" srcOrd="0" destOrd="0" presId="urn:microsoft.com/office/officeart/2005/8/layout/venn3"/>
    <dgm:cxn modelId="{0B6B5DED-0045-4F3C-B1E8-14E53D4F4390}" type="presParOf" srcId="{F9B20BDB-ADE0-4B4E-9A0B-76BF21706F0C}" destId="{252227A5-CB1C-4AB8-A212-73DB4E7F795C}" srcOrd="1" destOrd="0" presId="urn:microsoft.com/office/officeart/2005/8/layout/venn3"/>
    <dgm:cxn modelId="{D6990863-BFE0-4264-924C-CD391438BA24}" type="presParOf" srcId="{F9B20BDB-ADE0-4B4E-9A0B-76BF21706F0C}" destId="{20E63D90-55E9-4787-8BD5-6874B5F4070B}" srcOrd="2" destOrd="0" presId="urn:microsoft.com/office/officeart/2005/8/layout/venn3"/>
    <dgm:cxn modelId="{7FF36FC6-27FE-439B-B895-67B002125809}" type="presParOf" srcId="{F9B20BDB-ADE0-4B4E-9A0B-76BF21706F0C}" destId="{A8A7427B-D947-4306-BF41-8034BF1D63E1}" srcOrd="3" destOrd="0" presId="urn:microsoft.com/office/officeart/2005/8/layout/venn3"/>
    <dgm:cxn modelId="{2580E5B2-A399-4FF0-811B-6F00372863D7}" type="presParOf" srcId="{F9B20BDB-ADE0-4B4E-9A0B-76BF21706F0C}" destId="{05101BCA-8C54-4895-8229-20507E0F7DD6}" srcOrd="4" destOrd="0" presId="urn:microsoft.com/office/officeart/2005/8/layout/venn3"/>
    <dgm:cxn modelId="{8913516A-652C-474E-8915-879F90FAC6F9}" type="presParOf" srcId="{F9B20BDB-ADE0-4B4E-9A0B-76BF21706F0C}" destId="{AC5F74FF-9A55-445B-A261-564D815989DE}" srcOrd="5" destOrd="0" presId="urn:microsoft.com/office/officeart/2005/8/layout/venn3"/>
    <dgm:cxn modelId="{2A699AE8-577F-4003-9DE9-39C2EDDEBD33}" type="presParOf" srcId="{F9B20BDB-ADE0-4B4E-9A0B-76BF21706F0C}" destId="{F12776DE-E571-48C1-83DC-34F3BD6754A2}" srcOrd="6" destOrd="0" presId="urn:microsoft.com/office/officeart/2005/8/layout/venn3"/>
    <dgm:cxn modelId="{609AD8DE-FE07-44F4-B14D-998C174BB35E}" type="presParOf" srcId="{F9B20BDB-ADE0-4B4E-9A0B-76BF21706F0C}" destId="{7AC5F54E-3A83-4C5F-A8E8-2810017BAFA8}" srcOrd="7" destOrd="0" presId="urn:microsoft.com/office/officeart/2005/8/layout/venn3"/>
    <dgm:cxn modelId="{FE45AA95-BFBC-4436-880F-21509641ABEB}" type="presParOf" srcId="{F9B20BDB-ADE0-4B4E-9A0B-76BF21706F0C}" destId="{F65ED6B2-D527-4F47-9E3D-1CB2FCAEAE71}" srcOrd="8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84EE98-B250-4D60-BF74-BBC4CDE1ECEC}">
      <dsp:nvSpPr>
        <dsp:cNvPr id="0" name=""/>
        <dsp:cNvSpPr/>
      </dsp:nvSpPr>
      <dsp:spPr>
        <a:xfrm>
          <a:off x="0" y="3958432"/>
          <a:ext cx="12192000" cy="0"/>
        </a:xfrm>
        <a:prstGeom prst="line">
          <a:avLst/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847A85-4278-4929-9E8F-CBEC1E88ED03}">
      <dsp:nvSpPr>
        <dsp:cNvPr id="0" name=""/>
        <dsp:cNvSpPr/>
      </dsp:nvSpPr>
      <dsp:spPr>
        <a:xfrm>
          <a:off x="0" y="2958173"/>
          <a:ext cx="12192000" cy="0"/>
        </a:xfrm>
        <a:prstGeom prst="line">
          <a:avLst/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66117D-D059-4453-B7A5-4492D15D595C}">
      <dsp:nvSpPr>
        <dsp:cNvPr id="0" name=""/>
        <dsp:cNvSpPr/>
      </dsp:nvSpPr>
      <dsp:spPr>
        <a:xfrm>
          <a:off x="0" y="1957914"/>
          <a:ext cx="12192000" cy="0"/>
        </a:xfrm>
        <a:prstGeom prst="line">
          <a:avLst/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5D8C5F-0712-4D70-ABB3-EAC24FA56BCE}">
      <dsp:nvSpPr>
        <dsp:cNvPr id="0" name=""/>
        <dsp:cNvSpPr/>
      </dsp:nvSpPr>
      <dsp:spPr>
        <a:xfrm>
          <a:off x="0" y="956145"/>
          <a:ext cx="12192000" cy="0"/>
        </a:xfrm>
        <a:prstGeom prst="line">
          <a:avLst/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0E982C-72B4-4F51-91AE-F0C3223DA527}">
      <dsp:nvSpPr>
        <dsp:cNvPr id="0" name=""/>
        <dsp:cNvSpPr/>
      </dsp:nvSpPr>
      <dsp:spPr>
        <a:xfrm>
          <a:off x="3431695" y="216024"/>
          <a:ext cx="8233820" cy="9556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b" anchorCtr="0">
          <a:noAutofit/>
        </a:bodyPr>
        <a:lstStyle/>
        <a:p>
          <a:pPr lvl="0" algn="l" defTabSz="1422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th-TH" sz="32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นำเข้ากระบวนการตรวจสอบคุณภาพทางวิชาการ             </a:t>
          </a:r>
        </a:p>
        <a:p>
          <a:pPr lvl="0" algn="l" defTabSz="1422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th-TH" sz="32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ของสำนักพิมพ์มหาวิทยาลัยนเรศวร</a:t>
          </a:r>
        </a:p>
      </dsp:txBody>
      <dsp:txXfrm>
        <a:off x="3431695" y="216024"/>
        <a:ext cx="8233820" cy="955647"/>
      </dsp:txXfrm>
    </dsp:sp>
    <dsp:sp modelId="{0388979E-BE9E-4681-A49B-003E98BAB3D8}">
      <dsp:nvSpPr>
        <dsp:cNvPr id="0" name=""/>
        <dsp:cNvSpPr/>
      </dsp:nvSpPr>
      <dsp:spPr>
        <a:xfrm>
          <a:off x="0" y="3517"/>
          <a:ext cx="3169920" cy="952627"/>
        </a:xfrm>
        <a:prstGeom prst="round2SameRect">
          <a:avLst>
            <a:gd name="adj1" fmla="val 16670"/>
            <a:gd name="adj2" fmla="val 0"/>
          </a:avLst>
        </a:prstGeom>
        <a:solidFill>
          <a:schemeClr val="accent2"/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6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แบบที่ 1</a:t>
          </a:r>
          <a:endParaRPr lang="en-US" sz="3600" kern="1200" dirty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46512" y="50029"/>
        <a:ext cx="3076896" cy="906115"/>
      </dsp:txXfrm>
    </dsp:sp>
    <dsp:sp modelId="{F76F4879-2D6F-4409-88DE-0DABF8788D94}">
      <dsp:nvSpPr>
        <dsp:cNvPr id="0" name=""/>
        <dsp:cNvSpPr/>
      </dsp:nvSpPr>
      <dsp:spPr>
        <a:xfrm>
          <a:off x="3431695" y="1296142"/>
          <a:ext cx="8259804" cy="509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b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200" b="1" kern="1200" dirty="0" smtClean="0">
              <a:solidFill>
                <a:schemeClr val="accent2"/>
              </a:solidFill>
              <a:latin typeface="TH Niramit AS" panose="02000506000000020004" pitchFamily="2" charset="-34"/>
              <a:cs typeface="TH Niramit AS" panose="02000506000000020004" pitchFamily="2" charset="-34"/>
            </a:rPr>
            <a:t>คณาจารย์ บุคลากร ภายในมหาวิทยาลัยนเรศวร</a:t>
          </a:r>
          <a:endParaRPr lang="en-US" sz="3200" kern="1200" dirty="0">
            <a:solidFill>
              <a:schemeClr val="accent2"/>
            </a:solidFill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3431695" y="1296142"/>
        <a:ext cx="8259804" cy="509865"/>
      </dsp:txXfrm>
    </dsp:sp>
    <dsp:sp modelId="{331D2110-9349-4317-8640-5FD1E80269DE}">
      <dsp:nvSpPr>
        <dsp:cNvPr id="0" name=""/>
        <dsp:cNvSpPr/>
      </dsp:nvSpPr>
      <dsp:spPr>
        <a:xfrm>
          <a:off x="0" y="1005286"/>
          <a:ext cx="3169920" cy="952627"/>
        </a:xfrm>
        <a:prstGeom prst="round2SameRect">
          <a:avLst>
            <a:gd name="adj1" fmla="val 1667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2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ผู้รับบริการ</a:t>
          </a:r>
          <a:endParaRPr lang="en-US" sz="3200" kern="1200" dirty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46512" y="1051798"/>
        <a:ext cx="3076896" cy="906115"/>
      </dsp:txXfrm>
    </dsp:sp>
    <dsp:sp modelId="{2B935EB7-ECA3-4C8B-8747-E5BAE1E45659}">
      <dsp:nvSpPr>
        <dsp:cNvPr id="0" name=""/>
        <dsp:cNvSpPr/>
      </dsp:nvSpPr>
      <dsp:spPr>
        <a:xfrm>
          <a:off x="3431695" y="2160238"/>
          <a:ext cx="4789010" cy="6283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b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2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ประมาณ 6 – 8 เดือน</a:t>
          </a:r>
        </a:p>
      </dsp:txBody>
      <dsp:txXfrm>
        <a:off x="3431695" y="2160238"/>
        <a:ext cx="4789010" cy="628305"/>
      </dsp:txXfrm>
    </dsp:sp>
    <dsp:sp modelId="{36D28FB1-BBF7-4EB5-AC44-8490A57336C9}">
      <dsp:nvSpPr>
        <dsp:cNvPr id="0" name=""/>
        <dsp:cNvSpPr/>
      </dsp:nvSpPr>
      <dsp:spPr>
        <a:xfrm>
          <a:off x="0" y="2017682"/>
          <a:ext cx="3169920" cy="952627"/>
        </a:xfrm>
        <a:prstGeom prst="round2SameRect">
          <a:avLst>
            <a:gd name="adj1" fmla="val 1667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2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ระยะเวลา</a:t>
          </a:r>
          <a:endParaRPr lang="en-US" sz="3200" kern="1200" dirty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46512" y="2064194"/>
        <a:ext cx="3076896" cy="906115"/>
      </dsp:txXfrm>
    </dsp:sp>
    <dsp:sp modelId="{46985ADE-D2A2-40BC-B1F3-216DE067198D}">
      <dsp:nvSpPr>
        <dsp:cNvPr id="0" name=""/>
        <dsp:cNvSpPr/>
      </dsp:nvSpPr>
      <dsp:spPr>
        <a:xfrm>
          <a:off x="3431695" y="3168351"/>
          <a:ext cx="7631326" cy="6277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b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2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ไม่มีค่าใช้จ่าย (มหาวิทยาลัยสนับสนุนงบประมาณ)</a:t>
          </a:r>
          <a:endParaRPr lang="en-US" sz="3200" kern="1200" dirty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3431695" y="3168351"/>
        <a:ext cx="7631326" cy="627724"/>
      </dsp:txXfrm>
    </dsp:sp>
    <dsp:sp modelId="{8D94CD20-FD03-4FE2-9ECE-2F4F99EA4B27}">
      <dsp:nvSpPr>
        <dsp:cNvPr id="0" name=""/>
        <dsp:cNvSpPr/>
      </dsp:nvSpPr>
      <dsp:spPr>
        <a:xfrm>
          <a:off x="0" y="3005804"/>
          <a:ext cx="3169920" cy="952627"/>
        </a:xfrm>
        <a:prstGeom prst="round2SameRect">
          <a:avLst>
            <a:gd name="adj1" fmla="val 1667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2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ค่าใช้จ่าย</a:t>
          </a:r>
          <a:endParaRPr lang="en-US" sz="3200" kern="1200" dirty="0"/>
        </a:p>
      </dsp:txBody>
      <dsp:txXfrm>
        <a:off x="46512" y="3052316"/>
        <a:ext cx="3076896" cy="9061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5D8C5F-0712-4D70-ABB3-EAC24FA56BCE}">
      <dsp:nvSpPr>
        <dsp:cNvPr id="0" name=""/>
        <dsp:cNvSpPr/>
      </dsp:nvSpPr>
      <dsp:spPr>
        <a:xfrm>
          <a:off x="0" y="1392695"/>
          <a:ext cx="12192000" cy="0"/>
        </a:xfrm>
        <a:prstGeom prst="line">
          <a:avLst/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0E982C-72B4-4F51-91AE-F0C3223DA527}">
      <dsp:nvSpPr>
        <dsp:cNvPr id="0" name=""/>
        <dsp:cNvSpPr/>
      </dsp:nvSpPr>
      <dsp:spPr>
        <a:xfrm>
          <a:off x="6054239" y="73929"/>
          <a:ext cx="5964587" cy="13755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th-TH" sz="2400" b="1" u="none" kern="1200" dirty="0" smtClean="0">
              <a:solidFill>
                <a:schemeClr val="tx1"/>
              </a:solidFill>
              <a:effectLst/>
              <a:latin typeface="TH Niramit AS" panose="02000506000000020004" pitchFamily="2" charset="-34"/>
              <a:cs typeface="TH Niramit AS" panose="02000506000000020004" pitchFamily="2" charset="-34"/>
            </a:rPr>
            <a:t>สามารถดาวน์โหลดแบบฟอร์มได้ที่</a:t>
          </a: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2400" b="1" u="sng" kern="1200" dirty="0" smtClean="0">
              <a:solidFill>
                <a:schemeClr val="tx1"/>
              </a:solidFill>
              <a:effectLst/>
              <a:latin typeface="TH Niramit AS" panose="02000506000000020004" pitchFamily="2" charset="-34"/>
              <a:cs typeface="TH Niramit AS" panose="02000506000000020004" pitchFamily="2" charset="-34"/>
              <a:hlinkClick xmlns:r="http://schemas.openxmlformats.org/officeDocument/2006/relationships" r:id="rId1"/>
            </a:rPr>
            <a:t>www.nupress.grad.nu.ac.th</a:t>
          </a:r>
          <a:r>
            <a:rPr lang="th-TH" sz="2400" b="1" u="sng" kern="1200" dirty="0" smtClean="0">
              <a:solidFill>
                <a:schemeClr val="tx1"/>
              </a:solidFill>
              <a:effectLst/>
              <a:latin typeface="TH Niramit AS" panose="02000506000000020004" pitchFamily="2" charset="-34"/>
              <a:cs typeface="TH Niramit AS" panose="02000506000000020004" pitchFamily="2" charset="-34"/>
              <a:hlinkClick xmlns:r="http://schemas.openxmlformats.org/officeDocument/2006/relationships" r:id="rId1"/>
            </a:rPr>
            <a:t>/แบบฟอร์ม/</a:t>
          </a:r>
          <a:endParaRPr lang="th-TH" sz="2400" b="1" u="sng" kern="1200" dirty="0" smtClean="0">
            <a:solidFill>
              <a:schemeClr val="tx1"/>
            </a:solidFill>
            <a:effectLst/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6054239" y="73929"/>
        <a:ext cx="5964587" cy="1375511"/>
      </dsp:txXfrm>
    </dsp:sp>
    <dsp:sp modelId="{0388979E-BE9E-4681-A49B-003E98BAB3D8}">
      <dsp:nvSpPr>
        <dsp:cNvPr id="0" name=""/>
        <dsp:cNvSpPr/>
      </dsp:nvSpPr>
      <dsp:spPr>
        <a:xfrm>
          <a:off x="-47176" y="0"/>
          <a:ext cx="5813411" cy="1390655"/>
        </a:xfrm>
        <a:prstGeom prst="round2SameRect">
          <a:avLst>
            <a:gd name="adj1" fmla="val 16670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th-TH" sz="3600" b="1" kern="1200" dirty="0" smtClean="0">
              <a:solidFill>
                <a:schemeClr val="tx1"/>
              </a:solidFill>
              <a:effectLst/>
              <a:latin typeface="TH Niramit AS" panose="02000506000000020004" pitchFamily="2" charset="-34"/>
              <a:cs typeface="TH Niramit AS" panose="02000506000000020004" pitchFamily="2" charset="-34"/>
            </a:rPr>
            <a:t>แบบที่ 1 นำเข้ากระบวนการ</a:t>
          </a:r>
          <a:endParaRPr lang="en-US" sz="3600" b="1" kern="1200" dirty="0">
            <a:solidFill>
              <a:schemeClr val="tx1"/>
            </a:solidFill>
            <a:effectLst/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20722" y="67898"/>
        <a:ext cx="5677615" cy="1322757"/>
      </dsp:txXfrm>
    </dsp:sp>
    <dsp:sp modelId="{F9E67F44-3653-4848-9E9B-A48233EC409C}">
      <dsp:nvSpPr>
        <dsp:cNvPr id="0" name=""/>
        <dsp:cNvSpPr/>
      </dsp:nvSpPr>
      <dsp:spPr>
        <a:xfrm>
          <a:off x="0" y="1392695"/>
          <a:ext cx="12192000" cy="27817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1" indent="90170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3200" b="0" kern="1200" dirty="0" smtClean="0">
              <a:effectLst/>
              <a:latin typeface="TH Niramit AS" panose="02000506000000020004" pitchFamily="2" charset="-34"/>
              <a:cs typeface="TH Niramit AS" panose="02000506000000020004" pitchFamily="2" charset="-34"/>
            </a:rPr>
            <a:t> ต้นฉบับ (ฉบับจริง) จำนวน 1 เล่ม		 </a:t>
          </a:r>
          <a:endParaRPr lang="th-TH" sz="3200" b="0" kern="1200" dirty="0" smtClean="0">
            <a:latin typeface="TH Niramit AS" panose="02000506000000020004" pitchFamily="2" charset="-34"/>
            <a:cs typeface="TH Niramit AS" panose="02000506000000020004" pitchFamily="2" charset="-34"/>
          </a:endParaRPr>
        </a:p>
        <a:p>
          <a:pPr marL="0" lvl="1" indent="90170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3200" b="0" kern="1200" dirty="0" smtClean="0">
              <a:effectLst/>
              <a:latin typeface="TH Niramit AS" panose="02000506000000020004" pitchFamily="2" charset="-34"/>
              <a:cs typeface="TH Niramit AS" panose="02000506000000020004" pitchFamily="2" charset="-34"/>
            </a:rPr>
            <a:t> ซีดี/ไฟล์ข้อมูล บันทึกเป็น</a:t>
          </a:r>
          <a:r>
            <a:rPr lang="en-US" sz="3200" b="0" kern="1200" dirty="0" smtClean="0">
              <a:effectLst/>
              <a:latin typeface="TH Niramit AS" panose="02000506000000020004" pitchFamily="2" charset="-34"/>
              <a:cs typeface="TH Niramit AS" panose="02000506000000020004" pitchFamily="2" charset="-34"/>
            </a:rPr>
            <a:t> Word </a:t>
          </a:r>
          <a:r>
            <a:rPr lang="th-TH" sz="3200" b="0" kern="1200" dirty="0" smtClean="0">
              <a:effectLst/>
              <a:latin typeface="TH Niramit AS" panose="02000506000000020004" pitchFamily="2" charset="-34"/>
              <a:cs typeface="TH Niramit AS" panose="02000506000000020004" pitchFamily="2" charset="-34"/>
            </a:rPr>
            <a:t>และ </a:t>
          </a:r>
          <a:r>
            <a:rPr lang="en-US" sz="3200" b="0" kern="1200" dirty="0" smtClean="0">
              <a:effectLst/>
              <a:latin typeface="TH Niramit AS" panose="02000506000000020004" pitchFamily="2" charset="-34"/>
              <a:cs typeface="TH Niramit AS" panose="02000506000000020004" pitchFamily="2" charset="-34"/>
            </a:rPr>
            <a:t>PDF</a:t>
          </a:r>
          <a:r>
            <a:rPr lang="th-TH" sz="3200" b="0" kern="1200" dirty="0" smtClean="0">
              <a:effectLst/>
              <a:latin typeface="TH Niramit AS" panose="02000506000000020004" pitchFamily="2" charset="-34"/>
              <a:cs typeface="TH Niramit AS" panose="02000506000000020004" pitchFamily="2" charset="-34"/>
            </a:rPr>
            <a:t>	 </a:t>
          </a:r>
          <a:endParaRPr lang="th-TH" sz="3200" b="0" kern="1200" dirty="0" smtClean="0">
            <a:latin typeface="TH Niramit AS" panose="02000506000000020004" pitchFamily="2" charset="-34"/>
            <a:cs typeface="TH Niramit AS" panose="02000506000000020004" pitchFamily="2" charset="-34"/>
          </a:endParaRPr>
        </a:p>
        <a:p>
          <a:pPr marL="0" lvl="1" indent="90170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3200" b="0" kern="1200" dirty="0" smtClean="0">
              <a:effectLst/>
              <a:latin typeface="TH Niramit AS" panose="02000506000000020004" pitchFamily="2" charset="-34"/>
              <a:cs typeface="TH Niramit AS" panose="02000506000000020004" pitchFamily="2" charset="-34"/>
            </a:rPr>
            <a:t> แบบฟอร์มเสนอขอจัดทำ (สนพ.5/ 6/ 7)	 </a:t>
          </a:r>
          <a:endParaRPr lang="th-TH" sz="3200" b="0" kern="1200" dirty="0" smtClean="0">
            <a:latin typeface="TH Niramit AS" panose="02000506000000020004" pitchFamily="2" charset="-34"/>
            <a:cs typeface="TH Niramit AS" panose="02000506000000020004" pitchFamily="2" charset="-34"/>
          </a:endParaRPr>
        </a:p>
        <a:p>
          <a:pPr marL="0" lvl="1" indent="90170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32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Niramit AS" panose="02000506000000020004" pitchFamily="2" charset="-34"/>
              <a:cs typeface="TH Niramit AS" panose="02000506000000020004" pitchFamily="2" charset="-34"/>
            </a:rPr>
            <a:t> แบบฟอร์มยืนยันลิขสิทธิ์ (สนพ.10)</a:t>
          </a:r>
        </a:p>
      </dsp:txBody>
      <dsp:txXfrm>
        <a:off x="0" y="1392695"/>
        <a:ext cx="12192000" cy="278172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FD4A55-B564-44D8-A498-86F9E1F38E4A}">
      <dsp:nvSpPr>
        <dsp:cNvPr id="0" name=""/>
        <dsp:cNvSpPr/>
      </dsp:nvSpPr>
      <dsp:spPr>
        <a:xfrm rot="5400000">
          <a:off x="1435434" y="1162080"/>
          <a:ext cx="1760436" cy="216187"/>
        </a:xfrm>
        <a:prstGeom prst="rect">
          <a:avLst/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23ED0E-AB15-4F54-B6B7-6CFDA9B07E63}">
      <dsp:nvSpPr>
        <dsp:cNvPr id="0" name=""/>
        <dsp:cNvSpPr/>
      </dsp:nvSpPr>
      <dsp:spPr>
        <a:xfrm>
          <a:off x="1847526" y="35139"/>
          <a:ext cx="2402085" cy="144125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0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1.รับต้นฉบับ/                            อนุกรรมการพิจารณาเบื้องต้น (10 วัน)</a:t>
          </a:r>
          <a:endParaRPr lang="en-US" sz="2000" b="1" kern="1200" dirty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1889739" y="77352"/>
        <a:ext cx="2317659" cy="1356825"/>
      </dsp:txXfrm>
    </dsp:sp>
    <dsp:sp modelId="{28300A32-DF55-4601-B47B-3C46987AD7BB}">
      <dsp:nvSpPr>
        <dsp:cNvPr id="0" name=""/>
        <dsp:cNvSpPr/>
      </dsp:nvSpPr>
      <dsp:spPr>
        <a:xfrm rot="5400000">
          <a:off x="1429161" y="2947198"/>
          <a:ext cx="1794471" cy="216187"/>
        </a:xfrm>
        <a:prstGeom prst="rect">
          <a:avLst/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969D60-5C6A-4879-BF2F-AA9A75A9D3B2}">
      <dsp:nvSpPr>
        <dsp:cNvPr id="0" name=""/>
        <dsp:cNvSpPr/>
      </dsp:nvSpPr>
      <dsp:spPr>
        <a:xfrm>
          <a:off x="1842434" y="1802661"/>
          <a:ext cx="2402085" cy="144125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0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2.</a:t>
          </a:r>
          <a:r>
            <a:rPr lang="th-TH" sz="2000" b="1" i="0" u="none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ส่งต้นฉบับให้ผู้ทรงคุณวุฒิ</a:t>
          </a:r>
          <a:r>
            <a:rPr lang="th-TH" sz="2000" b="1" i="0" u="none" kern="1200" spc="-80" baseline="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พิจารณาคุณภาพด้านวิชาการ </a:t>
          </a:r>
          <a:r>
            <a:rPr lang="th-TH" sz="2000" b="1" i="0" u="none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(ภายใน 2 เดือน)</a:t>
          </a:r>
          <a:endParaRPr lang="en-US" sz="2000" b="1" kern="1200" dirty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1884647" y="1844874"/>
        <a:ext cx="2317659" cy="1356825"/>
      </dsp:txXfrm>
    </dsp:sp>
    <dsp:sp modelId="{CD7921A2-98D6-4E88-B8DA-AA0D599E860C}">
      <dsp:nvSpPr>
        <dsp:cNvPr id="0" name=""/>
        <dsp:cNvSpPr/>
      </dsp:nvSpPr>
      <dsp:spPr>
        <a:xfrm>
          <a:off x="2329944" y="3847980"/>
          <a:ext cx="3187681" cy="216187"/>
        </a:xfrm>
        <a:prstGeom prst="rect">
          <a:avLst/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2B47F0-3C07-47AD-9566-0F2E16256683}">
      <dsp:nvSpPr>
        <dsp:cNvPr id="0" name=""/>
        <dsp:cNvSpPr/>
      </dsp:nvSpPr>
      <dsp:spPr>
        <a:xfrm>
          <a:off x="1842434" y="3604225"/>
          <a:ext cx="2402085" cy="144125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000" b="1" i="0" u="none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3. ส่งพิสูจน์อักษร             โดยผู้เชี่ยวชาญด้านภาษา (30 วัน)</a:t>
          </a:r>
          <a:endParaRPr lang="en-US" sz="2000" b="1" kern="1200" dirty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1884647" y="3646438"/>
        <a:ext cx="2317659" cy="1356825"/>
      </dsp:txXfrm>
    </dsp:sp>
    <dsp:sp modelId="{4A360EAC-F670-4BF0-81D9-F317055A3343}">
      <dsp:nvSpPr>
        <dsp:cNvPr id="0" name=""/>
        <dsp:cNvSpPr/>
      </dsp:nvSpPr>
      <dsp:spPr>
        <a:xfrm rot="16200000">
          <a:off x="4623936" y="2947198"/>
          <a:ext cx="1794471" cy="216187"/>
        </a:xfrm>
        <a:prstGeom prst="rect">
          <a:avLst/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4CF15C-EBB6-49F0-9805-066BE397D272}">
      <dsp:nvSpPr>
        <dsp:cNvPr id="0" name=""/>
        <dsp:cNvSpPr/>
      </dsp:nvSpPr>
      <dsp:spPr>
        <a:xfrm>
          <a:off x="5037208" y="3604225"/>
          <a:ext cx="2402085" cy="144125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0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4. จัดทำศิลปกรรม                และส่งผู้สร้างสรรค์ตรวจทานความถูกต้อง       (15 วัน)</a:t>
          </a:r>
          <a:endParaRPr lang="en-US" sz="2000" b="1" kern="1200" dirty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5079421" y="3646438"/>
        <a:ext cx="2317659" cy="1356825"/>
      </dsp:txXfrm>
    </dsp:sp>
    <dsp:sp modelId="{EDEDEC99-24C9-48C7-95D7-F4C42CE54E65}">
      <dsp:nvSpPr>
        <dsp:cNvPr id="0" name=""/>
        <dsp:cNvSpPr/>
      </dsp:nvSpPr>
      <dsp:spPr>
        <a:xfrm rot="16200000">
          <a:off x="4623936" y="1145633"/>
          <a:ext cx="1794471" cy="216187"/>
        </a:xfrm>
        <a:prstGeom prst="rect">
          <a:avLst/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C12A14-F082-4ED8-811C-CF65868B4117}">
      <dsp:nvSpPr>
        <dsp:cNvPr id="0" name=""/>
        <dsp:cNvSpPr/>
      </dsp:nvSpPr>
      <dsp:spPr>
        <a:xfrm>
          <a:off x="5037208" y="1802661"/>
          <a:ext cx="2402085" cy="144125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0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5. กองบรรณาธิการ                       ประชุมอนุมัติจัดทำ                         (ภายใน 10 วัน</a:t>
          </a:r>
          <a:r>
            <a:rPr lang="th-TH" sz="2000" b="1" i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)</a:t>
          </a:r>
          <a:endParaRPr lang="th-TH" sz="2000" b="1" kern="1200" dirty="0" smtClean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5079421" y="1844874"/>
        <a:ext cx="2317659" cy="1356825"/>
      </dsp:txXfrm>
    </dsp:sp>
    <dsp:sp modelId="{BF1C2712-04AE-431B-84D9-A0CAB5BF2628}">
      <dsp:nvSpPr>
        <dsp:cNvPr id="0" name=""/>
        <dsp:cNvSpPr/>
      </dsp:nvSpPr>
      <dsp:spPr>
        <a:xfrm>
          <a:off x="5524718" y="244851"/>
          <a:ext cx="3045850" cy="216187"/>
        </a:xfrm>
        <a:prstGeom prst="rect">
          <a:avLst/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DC6502-16F0-498E-8694-3EF1C5683224}">
      <dsp:nvSpPr>
        <dsp:cNvPr id="0" name=""/>
        <dsp:cNvSpPr/>
      </dsp:nvSpPr>
      <dsp:spPr>
        <a:xfrm>
          <a:off x="5037208" y="1096"/>
          <a:ext cx="2402085" cy="144125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0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6. ส่งโรงพิมพ์จัดพิมพ์รูปเล่มสมบูรณ์ </a:t>
          </a:r>
          <a:r>
            <a:rPr lang="th-TH" sz="2000" b="1" u="none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และจัดทำสัญญา </a:t>
          </a:r>
          <a:r>
            <a:rPr lang="th-TH" sz="20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(15 วัน</a:t>
          </a:r>
          <a:r>
            <a:rPr lang="th-TH" sz="2000" b="1" i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) </a:t>
          </a:r>
          <a:endParaRPr lang="en-US" sz="2000" b="1" kern="1200" dirty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5079421" y="43309"/>
        <a:ext cx="2317659" cy="1356825"/>
      </dsp:txXfrm>
    </dsp:sp>
    <dsp:sp modelId="{62885154-1E3D-430F-B5EE-E33300A1FC6D}">
      <dsp:nvSpPr>
        <dsp:cNvPr id="0" name=""/>
        <dsp:cNvSpPr/>
      </dsp:nvSpPr>
      <dsp:spPr>
        <a:xfrm>
          <a:off x="8231982" y="1096"/>
          <a:ext cx="2117582" cy="144125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0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7. ส่งเผยแพร่และ               จัดจำหน่าย</a:t>
          </a:r>
          <a:r>
            <a:rPr lang="th-TH" sz="2000" b="1" i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 </a:t>
          </a:r>
          <a:r>
            <a:rPr lang="th-TH" sz="20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(3 วัน)</a:t>
          </a:r>
          <a:endParaRPr lang="en-US" sz="2000" b="1" kern="1200" dirty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8274195" y="43309"/>
        <a:ext cx="2033156" cy="135682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3E832C-A78C-4FD4-8450-899A6FDDB085}">
      <dsp:nvSpPr>
        <dsp:cNvPr id="0" name=""/>
        <dsp:cNvSpPr/>
      </dsp:nvSpPr>
      <dsp:spPr>
        <a:xfrm>
          <a:off x="0" y="490148"/>
          <a:ext cx="6976142" cy="781200"/>
        </a:xfrm>
        <a:prstGeom prst="rect">
          <a:avLst/>
        </a:prstGeom>
        <a:solidFill>
          <a:schemeClr val="bg2">
            <a:lumMod val="75000"/>
            <a:alpha val="9000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F10480-2675-432B-8373-170B70A57E98}">
      <dsp:nvSpPr>
        <dsp:cNvPr id="0" name=""/>
        <dsp:cNvSpPr/>
      </dsp:nvSpPr>
      <dsp:spPr>
        <a:xfrm>
          <a:off x="348807" y="31349"/>
          <a:ext cx="5501329" cy="9151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577" tIns="0" rIns="184577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800" kern="1200" dirty="0" smtClean="0">
              <a:solidFill>
                <a:schemeClr val="tx1"/>
              </a:solidFill>
              <a:latin typeface="TH Niramit AS" panose="02000506000000020004" pitchFamily="2" charset="-34"/>
              <a:cs typeface="TH Niramit AS" panose="02000506000000020004" pitchFamily="2" charset="-34"/>
            </a:rPr>
            <a:t>ระดับ </a:t>
          </a:r>
          <a:r>
            <a:rPr lang="th-TH" sz="2800" b="1" kern="1200" dirty="0" smtClean="0">
              <a:solidFill>
                <a:schemeClr val="tx1"/>
              </a:solidFill>
              <a:latin typeface="TH Niramit AS" panose="02000506000000020004" pitchFamily="2" charset="-34"/>
              <a:cs typeface="TH Niramit AS" panose="02000506000000020004" pitchFamily="2" charset="-34"/>
            </a:rPr>
            <a:t>ศาสตราจารย์</a:t>
          </a:r>
          <a:r>
            <a:rPr lang="th-TH" sz="2800" kern="1200" dirty="0" smtClean="0">
              <a:solidFill>
                <a:schemeClr val="tx1"/>
              </a:solidFill>
              <a:latin typeface="TH Niramit AS" panose="02000506000000020004" pitchFamily="2" charset="-34"/>
              <a:cs typeface="TH Niramit AS" panose="02000506000000020004" pitchFamily="2" charset="-34"/>
            </a:rPr>
            <a:t>  จำนวน  2 ผลงาน</a:t>
          </a:r>
          <a:endParaRPr lang="en-US" sz="2800" kern="1200" dirty="0">
            <a:solidFill>
              <a:schemeClr val="tx1"/>
            </a:solidFill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393479" y="76021"/>
        <a:ext cx="5411985" cy="825776"/>
      </dsp:txXfrm>
    </dsp:sp>
    <dsp:sp modelId="{D3841307-F6BC-4D7D-962F-B342814AAB12}">
      <dsp:nvSpPr>
        <dsp:cNvPr id="0" name=""/>
        <dsp:cNvSpPr/>
      </dsp:nvSpPr>
      <dsp:spPr>
        <a:xfrm>
          <a:off x="0" y="1895069"/>
          <a:ext cx="6976142" cy="781200"/>
        </a:xfrm>
        <a:prstGeom prst="rect">
          <a:avLst/>
        </a:prstGeom>
        <a:solidFill>
          <a:schemeClr val="bg1">
            <a:lumMod val="75000"/>
            <a:alpha val="9000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7177E4-AA2E-4775-8457-BF8CB426F1DC}">
      <dsp:nvSpPr>
        <dsp:cNvPr id="0" name=""/>
        <dsp:cNvSpPr/>
      </dsp:nvSpPr>
      <dsp:spPr>
        <a:xfrm>
          <a:off x="348807" y="1437509"/>
          <a:ext cx="5501280" cy="9151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577" tIns="0" rIns="184577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800" kern="1200" dirty="0" smtClean="0">
              <a:solidFill>
                <a:schemeClr val="tx1"/>
              </a:solidFill>
              <a:latin typeface="TH Niramit AS" panose="02000506000000020004" pitchFamily="2" charset="-34"/>
              <a:cs typeface="TH Niramit AS" panose="02000506000000020004" pitchFamily="2" charset="-34"/>
            </a:rPr>
            <a:t>ระดับ </a:t>
          </a:r>
          <a:r>
            <a:rPr lang="th-TH" sz="2800" b="1" kern="1200" dirty="0" smtClean="0">
              <a:solidFill>
                <a:schemeClr val="tx1"/>
              </a:solidFill>
              <a:latin typeface="TH Niramit AS" panose="02000506000000020004" pitchFamily="2" charset="-34"/>
              <a:cs typeface="TH Niramit AS" panose="02000506000000020004" pitchFamily="2" charset="-34"/>
            </a:rPr>
            <a:t>รองศาสตราจารย์ </a:t>
          </a:r>
          <a:r>
            <a:rPr lang="th-TH" sz="2800" kern="1200" dirty="0" smtClean="0">
              <a:solidFill>
                <a:schemeClr val="tx1"/>
              </a:solidFill>
              <a:latin typeface="TH Niramit AS" panose="02000506000000020004" pitchFamily="2" charset="-34"/>
              <a:cs typeface="TH Niramit AS" panose="02000506000000020004" pitchFamily="2" charset="-34"/>
            </a:rPr>
            <a:t>จำนวน 19 ผลงาน</a:t>
          </a:r>
          <a:endParaRPr lang="en-US" sz="2800" kern="1200" dirty="0">
            <a:solidFill>
              <a:schemeClr val="tx1"/>
            </a:solidFill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393479" y="1482181"/>
        <a:ext cx="5411936" cy="825776"/>
      </dsp:txXfrm>
    </dsp:sp>
    <dsp:sp modelId="{444E6E84-41D3-4419-A4A9-00CE1BDB672D}">
      <dsp:nvSpPr>
        <dsp:cNvPr id="0" name=""/>
        <dsp:cNvSpPr/>
      </dsp:nvSpPr>
      <dsp:spPr>
        <a:xfrm>
          <a:off x="0" y="3332579"/>
          <a:ext cx="6976142" cy="781200"/>
        </a:xfrm>
        <a:prstGeom prst="rect">
          <a:avLst/>
        </a:prstGeom>
        <a:solidFill>
          <a:schemeClr val="bg2">
            <a:alpha val="9000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25CF3E-57C8-489E-A291-459DCFCBF824}">
      <dsp:nvSpPr>
        <dsp:cNvPr id="0" name=""/>
        <dsp:cNvSpPr/>
      </dsp:nvSpPr>
      <dsp:spPr>
        <a:xfrm>
          <a:off x="348807" y="2843669"/>
          <a:ext cx="5501329" cy="9151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577" tIns="0" rIns="184577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800" kern="1200" dirty="0" smtClean="0">
              <a:solidFill>
                <a:schemeClr val="tx1"/>
              </a:solidFill>
              <a:latin typeface="TH Niramit AS" panose="02000506000000020004" pitchFamily="2" charset="-34"/>
              <a:cs typeface="TH Niramit AS" panose="02000506000000020004" pitchFamily="2" charset="-34"/>
            </a:rPr>
            <a:t>ระดับ </a:t>
          </a:r>
          <a:r>
            <a:rPr lang="th-TH" sz="2800" b="1" kern="1200" dirty="0" smtClean="0">
              <a:solidFill>
                <a:schemeClr val="tx1"/>
              </a:solidFill>
              <a:latin typeface="TH Niramit AS" panose="02000506000000020004" pitchFamily="2" charset="-34"/>
              <a:cs typeface="TH Niramit AS" panose="02000506000000020004" pitchFamily="2" charset="-34"/>
            </a:rPr>
            <a:t>ผู้ช่วยศาสตราจารย์</a:t>
          </a:r>
          <a:r>
            <a:rPr lang="th-TH" sz="2800" kern="1200" dirty="0" smtClean="0">
              <a:solidFill>
                <a:schemeClr val="tx1"/>
              </a:solidFill>
              <a:latin typeface="TH Niramit AS" panose="02000506000000020004" pitchFamily="2" charset="-34"/>
              <a:cs typeface="TH Niramit AS" panose="02000506000000020004" pitchFamily="2" charset="-34"/>
            </a:rPr>
            <a:t> จำนวน  1 ผลงาน</a:t>
          </a:r>
          <a:endParaRPr lang="en-US" sz="2800" kern="1200" dirty="0">
            <a:solidFill>
              <a:schemeClr val="tx1"/>
            </a:solidFill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393479" y="2888341"/>
        <a:ext cx="5411985" cy="82577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84EE98-B250-4D60-BF74-BBC4CDE1ECEC}">
      <dsp:nvSpPr>
        <dsp:cNvPr id="0" name=""/>
        <dsp:cNvSpPr/>
      </dsp:nvSpPr>
      <dsp:spPr>
        <a:xfrm>
          <a:off x="45130" y="4391554"/>
          <a:ext cx="12187309" cy="0"/>
        </a:xfrm>
        <a:prstGeom prst="line">
          <a:avLst/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847A85-4278-4929-9E8F-CBEC1E88ED03}">
      <dsp:nvSpPr>
        <dsp:cNvPr id="0" name=""/>
        <dsp:cNvSpPr/>
      </dsp:nvSpPr>
      <dsp:spPr>
        <a:xfrm>
          <a:off x="45130" y="3280674"/>
          <a:ext cx="12187309" cy="0"/>
        </a:xfrm>
        <a:prstGeom prst="line">
          <a:avLst/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66117D-D059-4453-B7A5-4492D15D595C}">
      <dsp:nvSpPr>
        <dsp:cNvPr id="0" name=""/>
        <dsp:cNvSpPr/>
      </dsp:nvSpPr>
      <dsp:spPr>
        <a:xfrm>
          <a:off x="45130" y="2169794"/>
          <a:ext cx="12187309" cy="0"/>
        </a:xfrm>
        <a:prstGeom prst="line">
          <a:avLst/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5D8C5F-0712-4D70-ABB3-EAC24FA56BCE}">
      <dsp:nvSpPr>
        <dsp:cNvPr id="0" name=""/>
        <dsp:cNvSpPr/>
      </dsp:nvSpPr>
      <dsp:spPr>
        <a:xfrm>
          <a:off x="45130" y="1058915"/>
          <a:ext cx="12187309" cy="0"/>
        </a:xfrm>
        <a:prstGeom prst="line">
          <a:avLst/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0E982C-72B4-4F51-91AE-F0C3223DA527}">
      <dsp:nvSpPr>
        <dsp:cNvPr id="0" name=""/>
        <dsp:cNvSpPr/>
      </dsp:nvSpPr>
      <dsp:spPr>
        <a:xfrm>
          <a:off x="3428157" y="239593"/>
          <a:ext cx="8363587" cy="6626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b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6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จ้างจัดทำรูปเล่ม </a:t>
          </a:r>
        </a:p>
      </dsp:txBody>
      <dsp:txXfrm>
        <a:off x="3428157" y="239593"/>
        <a:ext cx="8363587" cy="662697"/>
      </dsp:txXfrm>
    </dsp:sp>
    <dsp:sp modelId="{0388979E-BE9E-4681-A49B-003E98BAB3D8}">
      <dsp:nvSpPr>
        <dsp:cNvPr id="0" name=""/>
        <dsp:cNvSpPr/>
      </dsp:nvSpPr>
      <dsp:spPr>
        <a:xfrm>
          <a:off x="5790" y="3"/>
          <a:ext cx="3349221" cy="1057980"/>
        </a:xfrm>
        <a:prstGeom prst="round2SameRect">
          <a:avLst>
            <a:gd name="adj1" fmla="val 16670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6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แบบที่ 2</a:t>
          </a:r>
          <a:endParaRPr lang="en-US" sz="3600" kern="1200" dirty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57446" y="51659"/>
        <a:ext cx="3245909" cy="1006324"/>
      </dsp:txXfrm>
    </dsp:sp>
    <dsp:sp modelId="{F76F4879-2D6F-4409-88DE-0DABF8788D94}">
      <dsp:nvSpPr>
        <dsp:cNvPr id="0" name=""/>
        <dsp:cNvSpPr/>
      </dsp:nvSpPr>
      <dsp:spPr>
        <a:xfrm>
          <a:off x="3442046" y="1437667"/>
          <a:ext cx="8578049" cy="5785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b" anchorCtr="0">
          <a:noAutofit/>
        </a:bodyPr>
        <a:lstStyle/>
        <a:p>
          <a:pPr lvl="0" algn="l" defTabSz="1422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th-TH" sz="3200" b="1" kern="1200" dirty="0" smtClean="0">
              <a:solidFill>
                <a:schemeClr val="accent2"/>
              </a:solidFill>
              <a:latin typeface="TH Niramit AS" panose="02000506000000020004" pitchFamily="2" charset="-34"/>
              <a:cs typeface="TH Niramit AS" panose="02000506000000020004" pitchFamily="2" charset="-34"/>
            </a:rPr>
            <a:t>คณาจารย์ บุคลากร บุคคลทั่วไป ทั้งภายในและภายนอกมหาวิทยาลัย</a:t>
          </a:r>
          <a:endParaRPr lang="en-US" sz="3200" kern="1200" dirty="0">
            <a:solidFill>
              <a:schemeClr val="accent2"/>
            </a:solidFill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3442046" y="1437667"/>
        <a:ext cx="8578049" cy="578556"/>
      </dsp:txXfrm>
    </dsp:sp>
    <dsp:sp modelId="{331D2110-9349-4317-8640-5FD1E80269DE}">
      <dsp:nvSpPr>
        <dsp:cNvPr id="0" name=""/>
        <dsp:cNvSpPr/>
      </dsp:nvSpPr>
      <dsp:spPr>
        <a:xfrm>
          <a:off x="5790" y="1109169"/>
          <a:ext cx="3349221" cy="1057980"/>
        </a:xfrm>
        <a:prstGeom prst="round2SameRect">
          <a:avLst>
            <a:gd name="adj1" fmla="val 16670"/>
            <a:gd name="adj2" fmla="val 0"/>
          </a:avLst>
        </a:prstGeom>
        <a:solidFill>
          <a:schemeClr val="bg1"/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200" b="1" kern="1200" dirty="0" smtClean="0">
              <a:solidFill>
                <a:schemeClr val="tx1"/>
              </a:solidFill>
              <a:latin typeface="TH Niramit AS" panose="02000506000000020004" pitchFamily="2" charset="-34"/>
              <a:cs typeface="TH Niramit AS" panose="02000506000000020004" pitchFamily="2" charset="-34"/>
            </a:rPr>
            <a:t>ผู้รับบริการ</a:t>
          </a:r>
          <a:endParaRPr lang="en-US" sz="3200" kern="1200" dirty="0">
            <a:solidFill>
              <a:schemeClr val="tx1"/>
            </a:solidFill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57446" y="1160825"/>
        <a:ext cx="3245909" cy="1006324"/>
      </dsp:txXfrm>
    </dsp:sp>
    <dsp:sp modelId="{2B935EB7-ECA3-4C8B-8747-E5BAE1E45659}">
      <dsp:nvSpPr>
        <dsp:cNvPr id="0" name=""/>
        <dsp:cNvSpPr/>
      </dsp:nvSpPr>
      <dsp:spPr>
        <a:xfrm>
          <a:off x="3449937" y="2419277"/>
          <a:ext cx="8418149" cy="6648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b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2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ประมาณ 1 เดือน</a:t>
          </a:r>
          <a:endParaRPr lang="en-US" sz="3200" kern="1200" dirty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3449937" y="2419277"/>
        <a:ext cx="8418149" cy="664813"/>
      </dsp:txXfrm>
    </dsp:sp>
    <dsp:sp modelId="{36D28FB1-BBF7-4EB5-AC44-8490A57336C9}">
      <dsp:nvSpPr>
        <dsp:cNvPr id="0" name=""/>
        <dsp:cNvSpPr/>
      </dsp:nvSpPr>
      <dsp:spPr>
        <a:xfrm>
          <a:off x="5790" y="2220049"/>
          <a:ext cx="3349221" cy="1057980"/>
        </a:xfrm>
        <a:prstGeom prst="round2SameRect">
          <a:avLst>
            <a:gd name="adj1" fmla="val 16670"/>
            <a:gd name="adj2" fmla="val 0"/>
          </a:avLst>
        </a:prstGeom>
        <a:solidFill>
          <a:schemeClr val="bg1"/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200" b="1" kern="1200" dirty="0" smtClean="0">
              <a:solidFill>
                <a:schemeClr val="tx1"/>
              </a:solidFill>
              <a:latin typeface="TH Niramit AS" panose="02000506000000020004" pitchFamily="2" charset="-34"/>
              <a:cs typeface="TH Niramit AS" panose="02000506000000020004" pitchFamily="2" charset="-34"/>
            </a:rPr>
            <a:t>ระยะเวลา</a:t>
          </a:r>
          <a:endParaRPr lang="en-US" sz="3200" kern="1200" dirty="0">
            <a:solidFill>
              <a:schemeClr val="tx1"/>
            </a:solidFill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57446" y="2271705"/>
        <a:ext cx="3245909" cy="1006324"/>
      </dsp:txXfrm>
    </dsp:sp>
    <dsp:sp modelId="{46985ADE-D2A2-40BC-B1F3-216DE067198D}">
      <dsp:nvSpPr>
        <dsp:cNvPr id="0" name=""/>
        <dsp:cNvSpPr/>
      </dsp:nvSpPr>
      <dsp:spPr>
        <a:xfrm>
          <a:off x="3449937" y="3531220"/>
          <a:ext cx="8418149" cy="662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b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2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รับผิดชอบค่าใช้จ่ายด้วยตนเอง</a:t>
          </a:r>
          <a:endParaRPr lang="en-US" sz="3200" kern="1200" dirty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3449937" y="3531220"/>
        <a:ext cx="8418149" cy="662687"/>
      </dsp:txXfrm>
    </dsp:sp>
    <dsp:sp modelId="{8D94CD20-FD03-4FE2-9ECE-2F4F99EA4B27}">
      <dsp:nvSpPr>
        <dsp:cNvPr id="0" name=""/>
        <dsp:cNvSpPr/>
      </dsp:nvSpPr>
      <dsp:spPr>
        <a:xfrm>
          <a:off x="5790" y="3330928"/>
          <a:ext cx="3349221" cy="1057980"/>
        </a:xfrm>
        <a:prstGeom prst="round2SameRect">
          <a:avLst>
            <a:gd name="adj1" fmla="val 16670"/>
            <a:gd name="adj2" fmla="val 0"/>
          </a:avLst>
        </a:prstGeom>
        <a:solidFill>
          <a:schemeClr val="bg1"/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200" b="1" kern="1200" dirty="0" smtClean="0">
              <a:solidFill>
                <a:schemeClr val="tx1"/>
              </a:solidFill>
              <a:latin typeface="TH Niramit AS" panose="02000506000000020004" pitchFamily="2" charset="-34"/>
              <a:cs typeface="TH Niramit AS" panose="02000506000000020004" pitchFamily="2" charset="-34"/>
            </a:rPr>
            <a:t>ค่าใช้จ่าย</a:t>
          </a:r>
          <a:endParaRPr lang="en-US" sz="3200" kern="1200" dirty="0">
            <a:solidFill>
              <a:schemeClr val="tx1"/>
            </a:solidFill>
          </a:endParaRPr>
        </a:p>
      </dsp:txBody>
      <dsp:txXfrm>
        <a:off x="57446" y="3382584"/>
        <a:ext cx="3245909" cy="100632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5D8C5F-0712-4D70-ABB3-EAC24FA56BCE}">
      <dsp:nvSpPr>
        <dsp:cNvPr id="0" name=""/>
        <dsp:cNvSpPr/>
      </dsp:nvSpPr>
      <dsp:spPr>
        <a:xfrm>
          <a:off x="50" y="1056527"/>
          <a:ext cx="12192000" cy="0"/>
        </a:xfrm>
        <a:prstGeom prst="line">
          <a:avLst/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0E982C-72B4-4F51-91AE-F0C3223DA527}">
      <dsp:nvSpPr>
        <dsp:cNvPr id="0" name=""/>
        <dsp:cNvSpPr/>
      </dsp:nvSpPr>
      <dsp:spPr>
        <a:xfrm>
          <a:off x="5407576" y="280404"/>
          <a:ext cx="6784423" cy="5267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b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th-TH" sz="2400" b="1" u="none" kern="1200" dirty="0" smtClean="0">
              <a:solidFill>
                <a:schemeClr val="tx1"/>
              </a:solidFill>
              <a:effectLst/>
              <a:latin typeface="TH Niramit AS" panose="02000506000000020004" pitchFamily="2" charset="-34"/>
              <a:cs typeface="TH Niramit AS" panose="02000506000000020004" pitchFamily="2" charset="-34"/>
            </a:rPr>
            <a:t>สามารถดาวน์โหลดแบบฟอร์มได้ที่</a:t>
          </a: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2000" b="1" kern="1200" dirty="0" smtClean="0">
              <a:latin typeface="TH Niramit AS" panose="02000506000000020004" pitchFamily="2" charset="-34"/>
              <a:cs typeface="TH Niramit AS" panose="02000506000000020004" pitchFamily="2" charset="-34"/>
              <a:hlinkClick xmlns:r="http://schemas.openxmlformats.org/officeDocument/2006/relationships" r:id="rId1"/>
            </a:rPr>
            <a:t>http://www.nupress.grad.nu.ac.th/other-book/</a:t>
          </a:r>
          <a:endParaRPr lang="th-TH" sz="2000" b="1" kern="1200" dirty="0" smtClean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5407576" y="280404"/>
        <a:ext cx="6784423" cy="526762"/>
      </dsp:txXfrm>
    </dsp:sp>
    <dsp:sp modelId="{0388979E-BE9E-4681-A49B-003E98BAB3D8}">
      <dsp:nvSpPr>
        <dsp:cNvPr id="0" name=""/>
        <dsp:cNvSpPr/>
      </dsp:nvSpPr>
      <dsp:spPr>
        <a:xfrm>
          <a:off x="7" y="0"/>
          <a:ext cx="5838707" cy="1054980"/>
        </a:xfrm>
        <a:prstGeom prst="round2SameRect">
          <a:avLst>
            <a:gd name="adj1" fmla="val 16670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Niramit AS" panose="02000506000000020004" pitchFamily="2" charset="-34"/>
              <a:cs typeface="TH Niramit AS" panose="02000506000000020004" pitchFamily="2" charset="-34"/>
            </a:rPr>
            <a:t>แบบที่ 2 </a:t>
          </a:r>
          <a:r>
            <a:rPr lang="th-TH" sz="36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จ้างจัดทำรูปเล่ม</a:t>
          </a:r>
          <a:endParaRPr lang="en-US" sz="3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51516" y="51509"/>
        <a:ext cx="5735689" cy="1003471"/>
      </dsp:txXfrm>
    </dsp:sp>
    <dsp:sp modelId="{F9E67F44-3653-4848-9E9B-A48233EC409C}">
      <dsp:nvSpPr>
        <dsp:cNvPr id="0" name=""/>
        <dsp:cNvSpPr/>
      </dsp:nvSpPr>
      <dsp:spPr>
        <a:xfrm>
          <a:off x="0" y="1056527"/>
          <a:ext cx="12192000" cy="21102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1" indent="1254125" algn="l" defTabSz="14224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th-TH" sz="3200" b="1" kern="1200" dirty="0" smtClean="0">
              <a:effectLst/>
              <a:latin typeface="TH Niramit AS" panose="02000506000000020004" pitchFamily="2" charset="-34"/>
              <a:cs typeface="TH Niramit AS" panose="02000506000000020004" pitchFamily="2" charset="-34"/>
            </a:rPr>
            <a:t> ต้นฉบับ (ฉบับจริง)  			 </a:t>
          </a:r>
          <a:endParaRPr lang="th-TH" sz="3200" b="1" kern="1200" dirty="0" smtClean="0">
            <a:latin typeface="TH Niramit AS" panose="02000506000000020004" pitchFamily="2" charset="-34"/>
            <a:cs typeface="TH Niramit AS" panose="02000506000000020004" pitchFamily="2" charset="-34"/>
          </a:endParaRPr>
        </a:p>
        <a:p>
          <a:pPr marL="0" lvl="1" indent="1254125" algn="l" defTabSz="14224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th-TH" sz="3200" b="1" kern="1200" dirty="0" smtClean="0">
              <a:effectLst/>
              <a:latin typeface="TH Niramit AS" panose="02000506000000020004" pitchFamily="2" charset="-34"/>
              <a:cs typeface="TH Niramit AS" panose="02000506000000020004" pitchFamily="2" charset="-34"/>
            </a:rPr>
            <a:t> ซีดี/ไฟล์ข้อมูล บันทึกเป็น</a:t>
          </a:r>
          <a:r>
            <a:rPr lang="en-US" sz="3200" b="1" kern="1200" dirty="0" smtClean="0">
              <a:effectLst/>
              <a:latin typeface="TH Niramit AS" panose="02000506000000020004" pitchFamily="2" charset="-34"/>
              <a:cs typeface="TH Niramit AS" panose="02000506000000020004" pitchFamily="2" charset="-34"/>
            </a:rPr>
            <a:t> Word </a:t>
          </a:r>
          <a:r>
            <a:rPr lang="th-TH" sz="3200" b="1" kern="1200" dirty="0" smtClean="0">
              <a:effectLst/>
              <a:latin typeface="TH Niramit AS" panose="02000506000000020004" pitchFamily="2" charset="-34"/>
              <a:cs typeface="TH Niramit AS" panose="02000506000000020004" pitchFamily="2" charset="-34"/>
            </a:rPr>
            <a:t>และ </a:t>
          </a:r>
          <a:r>
            <a:rPr lang="en-US" sz="3200" b="1" kern="1200" dirty="0" smtClean="0">
              <a:effectLst/>
              <a:latin typeface="TH Niramit AS" panose="02000506000000020004" pitchFamily="2" charset="-34"/>
              <a:cs typeface="TH Niramit AS" panose="02000506000000020004" pitchFamily="2" charset="-34"/>
            </a:rPr>
            <a:t>PDF</a:t>
          </a:r>
          <a:r>
            <a:rPr lang="th-TH" sz="3200" b="1" kern="1200" dirty="0" smtClean="0">
              <a:effectLst/>
              <a:latin typeface="TH Niramit AS" panose="02000506000000020004" pitchFamily="2" charset="-34"/>
              <a:cs typeface="TH Niramit AS" panose="02000506000000020004" pitchFamily="2" charset="-34"/>
            </a:rPr>
            <a:t>	 </a:t>
          </a:r>
          <a:endParaRPr lang="th-TH" sz="3200" b="1" kern="1200" dirty="0" smtClean="0">
            <a:latin typeface="TH Niramit AS" panose="02000506000000020004" pitchFamily="2" charset="-34"/>
            <a:cs typeface="TH Niramit AS" panose="02000506000000020004" pitchFamily="2" charset="-34"/>
          </a:endParaRPr>
        </a:p>
        <a:p>
          <a:pPr marL="0" lvl="1" indent="1254125" algn="l" defTabSz="14224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th-TH" sz="3200" b="1" kern="1200" dirty="0" smtClean="0">
              <a:effectLst/>
              <a:latin typeface="TH Niramit AS" panose="02000506000000020004" pitchFamily="2" charset="-34"/>
              <a:cs typeface="TH Niramit AS" panose="02000506000000020004" pitchFamily="2" charset="-34"/>
            </a:rPr>
            <a:t> แบบฟอร์มจ้างจัดทำ (สนพ.11)	</a:t>
          </a:r>
          <a:endParaRPr lang="th-TH" sz="3200" b="1" kern="1200" dirty="0" smtClean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0" y="1056527"/>
        <a:ext cx="12192000" cy="211027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FD4A55-B564-44D8-A498-86F9E1F38E4A}">
      <dsp:nvSpPr>
        <dsp:cNvPr id="0" name=""/>
        <dsp:cNvSpPr/>
      </dsp:nvSpPr>
      <dsp:spPr>
        <a:xfrm rot="5395632">
          <a:off x="2367364" y="1151932"/>
          <a:ext cx="1788969" cy="216187"/>
        </a:xfrm>
        <a:prstGeom prst="rect">
          <a:avLst/>
        </a:prstGeom>
        <a:solidFill>
          <a:schemeClr val="tx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23ED0E-AB15-4F54-B6B7-6CFDA9B07E63}">
      <dsp:nvSpPr>
        <dsp:cNvPr id="0" name=""/>
        <dsp:cNvSpPr/>
      </dsp:nvSpPr>
      <dsp:spPr>
        <a:xfrm>
          <a:off x="2423594" y="13693"/>
          <a:ext cx="3099243" cy="144125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0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1.รับต้นฉบับ/                            เสนอคณบดีบัณฑิตวิทยาลัยพิจารณาอนุมัติการจ้างจัดทำ </a:t>
          </a:r>
          <a:r>
            <a:rPr lang="th-TH" sz="2000" b="1" i="0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(</a:t>
          </a:r>
          <a:r>
            <a:rPr lang="en-US" sz="2000" b="1" i="0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1</a:t>
          </a:r>
          <a:r>
            <a:rPr lang="th-TH" sz="2000" b="1" i="0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 วัน)</a:t>
          </a:r>
          <a:endParaRPr lang="en-US" sz="2000" b="1" kern="1200" dirty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2465807" y="55906"/>
        <a:ext cx="3014817" cy="1356825"/>
      </dsp:txXfrm>
    </dsp:sp>
    <dsp:sp modelId="{28300A32-DF55-4601-B47B-3C46987AD7BB}">
      <dsp:nvSpPr>
        <dsp:cNvPr id="0" name=""/>
        <dsp:cNvSpPr/>
      </dsp:nvSpPr>
      <dsp:spPr>
        <a:xfrm rot="5400000">
          <a:off x="2370359" y="2947198"/>
          <a:ext cx="1794471" cy="216187"/>
        </a:xfrm>
        <a:prstGeom prst="rect">
          <a:avLst/>
        </a:prstGeom>
        <a:solidFill>
          <a:schemeClr val="tx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969D60-5C6A-4879-BF2F-AA9A75A9D3B2}">
      <dsp:nvSpPr>
        <dsp:cNvPr id="0" name=""/>
        <dsp:cNvSpPr/>
      </dsp:nvSpPr>
      <dsp:spPr>
        <a:xfrm>
          <a:off x="2423594" y="1802661"/>
          <a:ext cx="3122159" cy="144125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0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2. ประเมินรายละเอียดการจัดพิมพ์ รูปเล่ม ประเมินราคาค่าใช้จ่าย                   และแจ้งผู้ว่าจ้างทราบ </a:t>
          </a:r>
          <a:r>
            <a:rPr lang="th-TH" sz="2000" b="1" i="0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(3 วัน)</a:t>
          </a:r>
          <a:r>
            <a:rPr lang="en-US" sz="2000" b="1" i="0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 </a:t>
          </a:r>
          <a:endParaRPr lang="en-US" sz="2000" b="1" kern="1200" dirty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2465807" y="1844874"/>
        <a:ext cx="3037733" cy="1356825"/>
      </dsp:txXfrm>
    </dsp:sp>
    <dsp:sp modelId="{CD7921A2-98D6-4E88-B8DA-AA0D599E860C}">
      <dsp:nvSpPr>
        <dsp:cNvPr id="0" name=""/>
        <dsp:cNvSpPr/>
      </dsp:nvSpPr>
      <dsp:spPr>
        <a:xfrm>
          <a:off x="3272204" y="3847980"/>
          <a:ext cx="4059288" cy="216187"/>
        </a:xfrm>
        <a:prstGeom prst="rect">
          <a:avLst/>
        </a:prstGeom>
        <a:solidFill>
          <a:schemeClr val="tx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2B47F0-3C07-47AD-9566-0F2E16256683}">
      <dsp:nvSpPr>
        <dsp:cNvPr id="0" name=""/>
        <dsp:cNvSpPr/>
      </dsp:nvSpPr>
      <dsp:spPr>
        <a:xfrm>
          <a:off x="2423594" y="3604225"/>
          <a:ext cx="3122159" cy="144125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000" b="1" i="0" u="none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3. </a:t>
          </a:r>
          <a:r>
            <a:rPr lang="th-TH" sz="20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จัดทำศิลปกรรมปก                และส่งผู้ว่าจ้างตรวจทานความถูกต้อง (15 วัน)</a:t>
          </a:r>
          <a:endParaRPr lang="en-US" sz="2000" b="1" kern="1200" dirty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2465807" y="3646438"/>
        <a:ext cx="3037733" cy="1356825"/>
      </dsp:txXfrm>
    </dsp:sp>
    <dsp:sp modelId="{4A360EAC-F670-4BF0-81D9-F317055A3343}">
      <dsp:nvSpPr>
        <dsp:cNvPr id="0" name=""/>
        <dsp:cNvSpPr/>
      </dsp:nvSpPr>
      <dsp:spPr>
        <a:xfrm rot="16200000">
          <a:off x="6318194" y="2826284"/>
          <a:ext cx="2036299" cy="216187"/>
        </a:xfrm>
        <a:prstGeom prst="rect">
          <a:avLst/>
        </a:prstGeom>
        <a:solidFill>
          <a:schemeClr val="tx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4CF15C-EBB6-49F0-9805-066BE397D272}">
      <dsp:nvSpPr>
        <dsp:cNvPr id="0" name=""/>
        <dsp:cNvSpPr/>
      </dsp:nvSpPr>
      <dsp:spPr>
        <a:xfrm>
          <a:off x="6410445" y="3604225"/>
          <a:ext cx="3285957" cy="144125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0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4. ส่งโรงพิมพ์จัดพิมพ์รูปเล่มสมบูรณ์ (15 วัน</a:t>
          </a:r>
          <a:r>
            <a:rPr lang="th-TH" sz="2000" b="1" i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) </a:t>
          </a:r>
          <a:r>
            <a:rPr lang="th-TH" sz="20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 </a:t>
          </a:r>
          <a:endParaRPr lang="en-US" sz="2000" b="1" kern="1200" dirty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6452658" y="3646438"/>
        <a:ext cx="3201531" cy="1356825"/>
      </dsp:txXfrm>
    </dsp:sp>
    <dsp:sp modelId="{64C12A14-F082-4ED8-811C-CF65868B4117}">
      <dsp:nvSpPr>
        <dsp:cNvPr id="0" name=""/>
        <dsp:cNvSpPr/>
      </dsp:nvSpPr>
      <dsp:spPr>
        <a:xfrm>
          <a:off x="6338442" y="1316613"/>
          <a:ext cx="3429962" cy="192729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0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5. ส่งมอบงานให้ผู้ว่าจ้างตามระยะเวลา             ที่กำหนด และรายงานผลการจัดทำเสนอคณบดีบัณฑิตวิทยาลัย </a:t>
          </a:r>
          <a:r>
            <a:rPr lang="th-TH" sz="2000" b="1" i="0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(3 วัน)</a:t>
          </a:r>
          <a:endParaRPr lang="th-TH" sz="2000" b="1" kern="1200" dirty="0" smtClean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6394891" y="1373062"/>
        <a:ext cx="3317064" cy="181440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0349C4-42AC-460B-931A-302070C3DA42}">
      <dsp:nvSpPr>
        <dsp:cNvPr id="0" name=""/>
        <dsp:cNvSpPr/>
      </dsp:nvSpPr>
      <dsp:spPr>
        <a:xfrm>
          <a:off x="1111" y="667098"/>
          <a:ext cx="2167223" cy="2167223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9270" tIns="30480" rIns="119270" bIns="3048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th-TH" sz="24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1.รวมไฟล์         ไม่ต้อง         แยกบท</a:t>
          </a:r>
          <a:endParaRPr lang="en-US" sz="2400" b="1" kern="1200" dirty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318493" y="984480"/>
        <a:ext cx="1532459" cy="1532459"/>
      </dsp:txXfrm>
    </dsp:sp>
    <dsp:sp modelId="{20E63D90-55E9-4787-8BD5-6874B5F4070B}">
      <dsp:nvSpPr>
        <dsp:cNvPr id="0" name=""/>
        <dsp:cNvSpPr/>
      </dsp:nvSpPr>
      <dsp:spPr>
        <a:xfrm>
          <a:off x="1734889" y="667098"/>
          <a:ext cx="2167223" cy="2167223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9270" tIns="30480" rIns="119270" bIns="3048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th-TH" sz="24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2.แยกไฟล์รูปภาพออกมา  1 ชุด</a:t>
          </a:r>
          <a:endParaRPr lang="en-US" sz="2400" b="1" kern="1200" dirty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2052271" y="984480"/>
        <a:ext cx="1532459" cy="1532459"/>
      </dsp:txXfrm>
    </dsp:sp>
    <dsp:sp modelId="{05101BCA-8C54-4895-8229-20507E0F7DD6}">
      <dsp:nvSpPr>
        <dsp:cNvPr id="0" name=""/>
        <dsp:cNvSpPr/>
      </dsp:nvSpPr>
      <dsp:spPr>
        <a:xfrm>
          <a:off x="3468668" y="667098"/>
          <a:ext cx="2167223" cy="2167223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9270" tIns="30480" rIns="119270" bIns="3048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th-TH" sz="24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3.ส่งไฟล์ต้นฉบับทั้งแบบ </a:t>
          </a:r>
          <a:r>
            <a:rPr lang="en-US" sz="24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Word </a:t>
          </a:r>
          <a:r>
            <a:rPr lang="th-TH" sz="24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และ</a:t>
          </a:r>
          <a:r>
            <a:rPr lang="en-US" sz="24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 PDF</a:t>
          </a:r>
          <a:endParaRPr lang="en-US" sz="2400" b="1" kern="1200" dirty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3786050" y="984480"/>
        <a:ext cx="1532459" cy="1532459"/>
      </dsp:txXfrm>
    </dsp:sp>
    <dsp:sp modelId="{F12776DE-E571-48C1-83DC-34F3BD6754A2}">
      <dsp:nvSpPr>
        <dsp:cNvPr id="0" name=""/>
        <dsp:cNvSpPr/>
      </dsp:nvSpPr>
      <dsp:spPr>
        <a:xfrm>
          <a:off x="5202446" y="667098"/>
          <a:ext cx="2167223" cy="2167223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9270" tIns="30480" rIns="119270" bIns="3048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th-TH" sz="24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4. ขึ้นต้นบทใหม่ด้วยหน้าเลขคี่ </a:t>
          </a: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th-TH" sz="24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1 3 5 . .</a:t>
          </a:r>
          <a:endParaRPr lang="en-US" sz="2400" b="1" kern="1200" dirty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5519828" y="984480"/>
        <a:ext cx="1532459" cy="1532459"/>
      </dsp:txXfrm>
    </dsp:sp>
    <dsp:sp modelId="{F65ED6B2-D527-4F47-9E3D-1CB2FCAEAE71}">
      <dsp:nvSpPr>
        <dsp:cNvPr id="0" name=""/>
        <dsp:cNvSpPr/>
      </dsp:nvSpPr>
      <dsp:spPr>
        <a:xfrm>
          <a:off x="6936225" y="667098"/>
          <a:ext cx="2167223" cy="2167223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9270" tIns="30480" rIns="119270" bIns="3048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th-TH" sz="24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5.หน้าแรกของบทเว้นระยะว่างไว้ครึ่งหน้า</a:t>
          </a:r>
          <a:endParaRPr lang="en-US" sz="2400" b="1" kern="1200" dirty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7253607" y="984480"/>
        <a:ext cx="1532459" cy="153245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0349C4-42AC-460B-931A-302070C3DA42}">
      <dsp:nvSpPr>
        <dsp:cNvPr id="0" name=""/>
        <dsp:cNvSpPr/>
      </dsp:nvSpPr>
      <dsp:spPr>
        <a:xfrm>
          <a:off x="1111" y="444197"/>
          <a:ext cx="2167223" cy="2167223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9270" tIns="30480" rIns="119270" bIns="3048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th-TH" sz="24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6.จัดทำสารบัญ    แบบอัตโนมัติ</a:t>
          </a:r>
          <a:endParaRPr lang="en-US" sz="2400" b="1" kern="1200" dirty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318493" y="761579"/>
        <a:ext cx="1532459" cy="1532459"/>
      </dsp:txXfrm>
    </dsp:sp>
    <dsp:sp modelId="{20E63D90-55E9-4787-8BD5-6874B5F4070B}">
      <dsp:nvSpPr>
        <dsp:cNvPr id="0" name=""/>
        <dsp:cNvSpPr/>
      </dsp:nvSpPr>
      <dsp:spPr>
        <a:xfrm>
          <a:off x="1734889" y="444197"/>
          <a:ext cx="2167223" cy="2167223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9270" tIns="30480" rIns="119270" bIns="3048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th-TH" sz="24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7.จัดทำ    ดัชนีค้นคำ      แบบอัตโนมัติ</a:t>
          </a:r>
          <a:endParaRPr lang="en-US" sz="2400" b="1" kern="1200" dirty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2052271" y="761579"/>
        <a:ext cx="1532459" cy="1532459"/>
      </dsp:txXfrm>
    </dsp:sp>
    <dsp:sp modelId="{05101BCA-8C54-4895-8229-20507E0F7DD6}">
      <dsp:nvSpPr>
        <dsp:cNvPr id="0" name=""/>
        <dsp:cNvSpPr/>
      </dsp:nvSpPr>
      <dsp:spPr>
        <a:xfrm>
          <a:off x="3468668" y="444197"/>
          <a:ext cx="2167223" cy="2167223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9270" tIns="30480" rIns="119270" bIns="3048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th-TH" sz="24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8.จัดทำเชิงอรรถ </a:t>
          </a:r>
          <a:r>
            <a:rPr lang="th-TH" sz="16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(ถ้ามี) </a:t>
          </a:r>
          <a:r>
            <a:rPr lang="th-TH" sz="24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แบบอัตโนมัติ</a:t>
          </a:r>
          <a:endParaRPr lang="en-US" sz="2400" b="1" kern="1200" dirty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3786050" y="761579"/>
        <a:ext cx="1532459" cy="1532459"/>
      </dsp:txXfrm>
    </dsp:sp>
    <dsp:sp modelId="{F12776DE-E571-48C1-83DC-34F3BD6754A2}">
      <dsp:nvSpPr>
        <dsp:cNvPr id="0" name=""/>
        <dsp:cNvSpPr/>
      </dsp:nvSpPr>
      <dsp:spPr>
        <a:xfrm>
          <a:off x="5202446" y="444197"/>
          <a:ext cx="2167223" cy="2167223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9270" tIns="22860" rIns="119270" bIns="2286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th-TH" sz="18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9. หน้ากระดาษ            ไม่ต้องตั้งแบบซ้าย/ขวา เพียงตั้งด้านบน/ซ้าย/ขวา ให้เท่ากัน (2.50)</a:t>
          </a:r>
          <a:endParaRPr lang="en-US" sz="1800" b="1" kern="1200" dirty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5519828" y="761579"/>
        <a:ext cx="1532459" cy="1532459"/>
      </dsp:txXfrm>
    </dsp:sp>
    <dsp:sp modelId="{F65ED6B2-D527-4F47-9E3D-1CB2FCAEAE71}">
      <dsp:nvSpPr>
        <dsp:cNvPr id="0" name=""/>
        <dsp:cNvSpPr/>
      </dsp:nvSpPr>
      <dsp:spPr>
        <a:xfrm>
          <a:off x="6936225" y="444197"/>
          <a:ext cx="2167223" cy="2167223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9270" tIns="30480" rIns="119270" bIns="3048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th-TH" sz="24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10.การอ้างอิงสำคัญ ตรวจสอบ               ให้ถูกต้อง</a:t>
          </a:r>
          <a:endParaRPr lang="en-US" sz="2400" b="1" kern="1200" dirty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7253607" y="761579"/>
        <a:ext cx="1532459" cy="15324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TabList">
  <dgm:title val="Tab List"/>
  <dgm:desc val="Use to show non-sequential or grouped blocks of information. Works well for lists with a small amount of Level 1 text. The first Level 2 displays next to the Level 1 text  and the remaining Level 2 text appears beneath the Level 1 text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TabList">
  <dgm:title val="Tab List"/>
  <dgm:desc val="Use to show non-sequential or grouped blocks of information. Works well for lists with a small amount of Level 1 text. The first Level 2 displays next to the Level 1 text  and the remaining Level 2 text appears beneath the Level 1 text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1/layout/TabList">
  <dgm:title val="Tab List"/>
  <dgm:desc val="Use to show non-sequential or grouped blocks of information. Works well for lists with a small amount of Level 1 text. The first Level 2 displays next to the Level 1 text  and the remaining Level 2 text appears beneath the Level 1 text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1/layout/TabList">
  <dgm:title val="Tab List"/>
  <dgm:desc val="Use to show non-sequential or grouped blocks of information. Works well for lists with a small amount of Level 1 text. The first Level 2 displays next to the Level 1 text  and the remaining Level 2 text appears beneath the Level 1 text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F99259-F188-4C33-9E72-3CF40379FF81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607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011C83-254A-41A7-993E-70B402278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2059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9717BD-1838-4838-A5EB-54E13EDF303A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77958"/>
            <a:ext cx="533527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9E4B63-D7EF-4CB3-97D6-84EBF4E18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04331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E4B63-D7EF-4CB3-97D6-84EBF4E18CE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2249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E4B63-D7EF-4CB3-97D6-84EBF4E18CE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3560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E4B63-D7EF-4CB3-97D6-84EBF4E18CE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2345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E4B63-D7EF-4CB3-97D6-84EBF4E18CE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7933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E4B63-D7EF-4CB3-97D6-84EBF4E18CE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2970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E4B63-D7EF-4CB3-97D6-84EBF4E18CE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3420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E4B63-D7EF-4CB3-97D6-84EBF4E18CE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2773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E4B63-D7EF-4CB3-97D6-84EBF4E18CE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7408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E4B63-D7EF-4CB3-97D6-84EBF4E18CE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6522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E4B63-D7EF-4CB3-97D6-84EBF4E18CE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1899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E4B63-D7EF-4CB3-97D6-84EBF4E18CE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9600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E4B63-D7EF-4CB3-97D6-84EBF4E18CE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1769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E4B63-D7EF-4CB3-97D6-84EBF4E18CE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9380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E4B63-D7EF-4CB3-97D6-84EBF4E18CE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7892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E4B63-D7EF-4CB3-97D6-84EBF4E18CE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1498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E4B63-D7EF-4CB3-97D6-84EBF4E18CE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900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E4B63-D7EF-4CB3-97D6-84EBF4E18CE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198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E4B63-D7EF-4CB3-97D6-84EBF4E18CE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8839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E4B63-D7EF-4CB3-97D6-84EBF4E18CE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6080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E4B63-D7EF-4CB3-97D6-84EBF4E18CE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0964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E4B63-D7EF-4CB3-97D6-84EBF4E18CE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2239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E4B63-D7EF-4CB3-97D6-84EBF4E18CE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5995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E4B63-D7EF-4CB3-97D6-84EBF4E18CE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77718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E4B63-D7EF-4CB3-97D6-84EBF4E18CE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5427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E4B63-D7EF-4CB3-97D6-84EBF4E18CE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8775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E4B63-D7EF-4CB3-97D6-84EBF4E18CE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54864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E4B63-D7EF-4CB3-97D6-84EBF4E18CE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04835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E4B63-D7EF-4CB3-97D6-84EBF4E18CEE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47823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E4B63-D7EF-4CB3-97D6-84EBF4E18CEE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15521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E4B63-D7EF-4CB3-97D6-84EBF4E18CEE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01394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E4B63-D7EF-4CB3-97D6-84EBF4E18CEE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11798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E4B63-D7EF-4CB3-97D6-84EBF4E18CEE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53752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E4B63-D7EF-4CB3-97D6-84EBF4E18CEE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06389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E4B63-D7EF-4CB3-97D6-84EBF4E18CEE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05432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E4B63-D7EF-4CB3-97D6-84EBF4E18CEE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62200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E4B63-D7EF-4CB3-97D6-84EBF4E18CEE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4155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E4B63-D7EF-4CB3-97D6-84EBF4E18CEE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12304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E4B63-D7EF-4CB3-97D6-84EBF4E18CEE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9462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E4B63-D7EF-4CB3-97D6-84EBF4E18CEE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38965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E4B63-D7EF-4CB3-97D6-84EBF4E18CEE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89158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E4B63-D7EF-4CB3-97D6-84EBF4E18CEE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91097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E4B63-D7EF-4CB3-97D6-84EBF4E18CEE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36008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E4B63-D7EF-4CB3-97D6-84EBF4E18CEE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18099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E4B63-D7EF-4CB3-97D6-84EBF4E18CEE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53068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E4B63-D7EF-4CB3-97D6-84EBF4E18CEE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17673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E4B63-D7EF-4CB3-97D6-84EBF4E18CEE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0197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E4B63-D7EF-4CB3-97D6-84EBF4E18CEE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55719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E4B63-D7EF-4CB3-97D6-84EBF4E18CEE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65820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E4B63-D7EF-4CB3-97D6-84EBF4E18CEE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31976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E4B63-D7EF-4CB3-97D6-84EBF4E18CEE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69669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E4B63-D7EF-4CB3-97D6-84EBF4E18CEE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36033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E4B63-D7EF-4CB3-97D6-84EBF4E18CEE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7643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E4B63-D7EF-4CB3-97D6-84EBF4E18CEE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36856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E4B63-D7EF-4CB3-97D6-84EBF4E18CEE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24807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E4B63-D7EF-4CB3-97D6-84EBF4E18CEE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51307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E4B63-D7EF-4CB3-97D6-84EBF4E18CEE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45083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E4B63-D7EF-4CB3-97D6-84EBF4E18CEE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55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917-1887-48D1-BBDA-08D66620E7C7}" type="datetime1">
              <a:rPr lang="en-US" smtClean="0"/>
              <a:t>11/8/2020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2574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E6512-4C9B-4AE4-B64A-60F26EA0DE7F}" type="datetime1">
              <a:rPr lang="en-US" smtClean="0"/>
              <a:t>11/8/2020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6853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CA728-10AB-4A2A-8254-84AE181D7FD1}" type="datetime1">
              <a:rPr lang="en-US" smtClean="0"/>
              <a:t>11/8/2020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8418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10980-6971-405C-9348-2A88907A32B6}" type="datetime1">
              <a:rPr lang="en-US" smtClean="0"/>
              <a:t>11/8/2020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940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63021-621B-4384-9458-2C15117B038B}" type="datetime1">
              <a:rPr lang="en-US" smtClean="0"/>
              <a:t>11/8/2020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9859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E73FB-6B2F-4C5A-81C2-34A3C56E837A}" type="datetime1">
              <a:rPr lang="en-US" smtClean="0"/>
              <a:t>11/8/2020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736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1DB19-7618-40CC-B9F3-53282697ACB4}" type="datetime1">
              <a:rPr lang="en-US" smtClean="0"/>
              <a:t>11/8/2020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213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5F1F7-A990-4A1A-BECE-3719FEC8DB4B}" type="datetime1">
              <a:rPr lang="en-US" smtClean="0"/>
              <a:t>11/8/2020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056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0FA03-B9D6-4EA6-A765-C965CC1F9BE9}" type="datetime1">
              <a:rPr lang="en-US" smtClean="0"/>
              <a:t>11/8/2020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612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03D6F-5356-4724-BCE1-89844FFCD78A}" type="datetime1">
              <a:rPr lang="en-US" smtClean="0"/>
              <a:t>11/8/2020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8807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62B96-A178-45A3-9D6E-7973D1F3CC96}" type="datetime1">
              <a:rPr lang="en-US" smtClean="0"/>
              <a:t>11/8/2020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7137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513572-744C-4DC8-B11D-87EBEDC3A967}" type="datetime1">
              <a:rPr lang="en-US" smtClean="0"/>
              <a:t>11/8/2020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374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7" r:id="rId1"/>
    <p:sldLayoutId id="2147484088" r:id="rId2"/>
    <p:sldLayoutId id="2147484089" r:id="rId3"/>
    <p:sldLayoutId id="2147484090" r:id="rId4"/>
    <p:sldLayoutId id="2147484091" r:id="rId5"/>
    <p:sldLayoutId id="2147484092" r:id="rId6"/>
    <p:sldLayoutId id="2147484093" r:id="rId7"/>
    <p:sldLayoutId id="2147484094" r:id="rId8"/>
    <p:sldLayoutId id="2147484095" r:id="rId9"/>
    <p:sldLayoutId id="2147484096" r:id="rId10"/>
    <p:sldLayoutId id="214748409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upress.grad.nu.ac.th/the-writers-checklist/" TargetMode="External"/><Relationship Id="rId7" Type="http://schemas.microsoft.com/office/2007/relationships/hdphoto" Target="../media/hdphoto2.wd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hyperlink" Target="http://www.nupress.grad.nu.ac.th/the-writers-checklist/" TargetMode="External"/><Relationship Id="rId7" Type="http://schemas.microsoft.com/office/2007/relationships/hdphoto" Target="../media/hdphoto4.wd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microsoft.com/office/2007/relationships/hdphoto" Target="../media/hdphoto3.wdp"/><Relationship Id="rId4" Type="http://schemas.openxmlformats.org/officeDocument/2006/relationships/image" Target="../media/image9.png"/><Relationship Id="rId9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nupress.grad.nu.ac.th/document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upress.grad.nu.ac.th/document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upress.grad.nu.ac.th/document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upress.grad.nu.ac.th/document/" TargetMode="External"/><Relationship Id="rId7" Type="http://schemas.microsoft.com/office/2007/relationships/hdphoto" Target="../media/hdphoto6.wdp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microsoft.com/office/2007/relationships/hdphoto" Target="../media/hdphoto5.wdp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upress.grad.nu.ac.th/document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microsoft.com/office/2007/relationships/hdphoto" Target="../media/hdphoto7.wdp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microsoft.com/office/2007/relationships/hdphoto" Target="../media/hdphoto8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hyperlink" Target="http://www.nupress.grad.nu.ac.th/document/" TargetMode="Externa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upress.grad.nu.ac.th/about-us-our-goals/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upress.grad.nu.ac.th/document/docs/about-book/objective/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upress.grad.nu.ac.th/document/docs/about-book/objective/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upress.grad.nu.ac.th/" TargetMode="Externa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upress.grad.nu.ac.th/" TargetMode="Externa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upress.grad.nu.ac.th/document/docs/about-book/process/" TargetMode="Externa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upress.grad.nu.ac.th/%e0%b8%81%e0%b8%ad%e0%b8%87%e0%b8%9a%e0%b8%a3%e0%b8%a3%e0%b8%93%e0%b8%b2%e0%b8%98%e0%b8%b4%e0%b8%81%e0%b8%b2%e0%b8%a3/" TargetMode="External"/><Relationship Id="rId3" Type="http://schemas.openxmlformats.org/officeDocument/2006/relationships/image" Target="../media/image33.pn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upress.grad.nu.ac.th/wp-content/uploads/2014/06/announce-books-28-1-58.pdf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upress.grad.nu.ac.th/document/docs/about-book/transfer-of-copyright/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jpg"/><Relationship Id="rId5" Type="http://schemas.openxmlformats.org/officeDocument/2006/relationships/image" Target="../media/image39.jpeg"/><Relationship Id="rId4" Type="http://schemas.openxmlformats.org/officeDocument/2006/relationships/hyperlink" Target="http://www.nupress.grad.nu.ac.th/shop/" TargetMode="Externa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10" Type="http://schemas.openxmlformats.org/officeDocument/2006/relationships/image" Target="../media/image43.jpeg"/><Relationship Id="rId4" Type="http://schemas.openxmlformats.org/officeDocument/2006/relationships/diagramLayout" Target="../diagrams/layout4.xml"/><Relationship Id="rId9" Type="http://schemas.openxmlformats.org/officeDocument/2006/relationships/image" Target="../media/image42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upress.grad.nu.ac.th/%e0%b8%a2%e0%b8%a5-%e0%b9%80%e0%b8%a2%e0%b8%b5%e0%b9%88%e0%b8%a2%e0%b8%a1-%e0%b9%80%e0%b8%a2%e0%b8%b7%e0%b8%ad%e0%b8%99-%e0%b9%80%e0%b8%ab%e0%b8%a2%e0%b9%89%e0%b8%b2-%e0%b9%81%e0%b8%99%e0%b8%a7/" TargetMode="Externa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jpe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upress.grad.nu.ac.th/other-book/" TargetMode="Externa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upress.grad.nu.ac.th/other-book/" TargetMode="External"/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10" Type="http://schemas.openxmlformats.org/officeDocument/2006/relationships/image" Target="../media/image51.jpeg"/><Relationship Id="rId4" Type="http://schemas.openxmlformats.org/officeDocument/2006/relationships/image" Target="../media/image46.jpeg"/><Relationship Id="rId9" Type="http://schemas.openxmlformats.org/officeDocument/2006/relationships/image" Target="../media/image50.jpe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1.jpg"/><Relationship Id="rId18" Type="http://schemas.openxmlformats.org/officeDocument/2006/relationships/image" Target="../media/image66.png"/><Relationship Id="rId3" Type="http://schemas.openxmlformats.org/officeDocument/2006/relationships/image" Target="../media/image52.jpeg"/><Relationship Id="rId7" Type="http://schemas.openxmlformats.org/officeDocument/2006/relationships/image" Target="../media/image56.png"/><Relationship Id="rId12" Type="http://schemas.openxmlformats.org/officeDocument/2006/relationships/image" Target="../media/image60.png"/><Relationship Id="rId17" Type="http://schemas.openxmlformats.org/officeDocument/2006/relationships/image" Target="../media/image65.png"/><Relationship Id="rId2" Type="http://schemas.openxmlformats.org/officeDocument/2006/relationships/notesSlide" Target="../notesSlides/notesSlide48.xml"/><Relationship Id="rId16" Type="http://schemas.openxmlformats.org/officeDocument/2006/relationships/image" Target="../media/image6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jpg"/><Relationship Id="rId11" Type="http://schemas.openxmlformats.org/officeDocument/2006/relationships/image" Target="../media/image59.png"/><Relationship Id="rId5" Type="http://schemas.openxmlformats.org/officeDocument/2006/relationships/image" Target="../media/image54.png"/><Relationship Id="rId15" Type="http://schemas.openxmlformats.org/officeDocument/2006/relationships/image" Target="../media/image63.png"/><Relationship Id="rId10" Type="http://schemas.openxmlformats.org/officeDocument/2006/relationships/image" Target="../media/image58.png"/><Relationship Id="rId19" Type="http://schemas.openxmlformats.org/officeDocument/2006/relationships/image" Target="../media/image67.png"/><Relationship Id="rId4" Type="http://schemas.openxmlformats.org/officeDocument/2006/relationships/image" Target="../media/image53.jpeg"/><Relationship Id="rId9" Type="http://schemas.openxmlformats.org/officeDocument/2006/relationships/hyperlink" Target="http://www.nupress.grad.nu.ac.th/shop/" TargetMode="External"/><Relationship Id="rId14" Type="http://schemas.openxmlformats.org/officeDocument/2006/relationships/image" Target="../media/image6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png"/><Relationship Id="rId5" Type="http://schemas.openxmlformats.org/officeDocument/2006/relationships/hyperlink" Target="http://www.nupress.grad.nu.ac.th/shop/" TargetMode="External"/><Relationship Id="rId4" Type="http://schemas.openxmlformats.org/officeDocument/2006/relationships/image" Target="../media/image69.jpe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eg"/><Relationship Id="rId13" Type="http://schemas.openxmlformats.org/officeDocument/2006/relationships/image" Target="../media/image80.jpeg"/><Relationship Id="rId3" Type="http://schemas.openxmlformats.org/officeDocument/2006/relationships/hyperlink" Target="http://www.nupress.grad.nu.ac.th/project-books/" TargetMode="External"/><Relationship Id="rId7" Type="http://schemas.openxmlformats.org/officeDocument/2006/relationships/image" Target="../media/image74.jpeg"/><Relationship Id="rId12" Type="http://schemas.openxmlformats.org/officeDocument/2006/relationships/image" Target="../media/image79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.png"/><Relationship Id="rId11" Type="http://schemas.openxmlformats.org/officeDocument/2006/relationships/image" Target="../media/image78.jpeg"/><Relationship Id="rId5" Type="http://schemas.openxmlformats.org/officeDocument/2006/relationships/image" Target="../media/image72.jpeg"/><Relationship Id="rId15" Type="http://schemas.openxmlformats.org/officeDocument/2006/relationships/image" Target="../media/image82.jpeg"/><Relationship Id="rId10" Type="http://schemas.openxmlformats.org/officeDocument/2006/relationships/image" Target="../media/image77.jpeg"/><Relationship Id="rId4" Type="http://schemas.openxmlformats.org/officeDocument/2006/relationships/image" Target="../media/image71.jpeg"/><Relationship Id="rId9" Type="http://schemas.openxmlformats.org/officeDocument/2006/relationships/image" Target="../media/image76.jpeg"/><Relationship Id="rId14" Type="http://schemas.openxmlformats.org/officeDocument/2006/relationships/image" Target="../media/image8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emf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youtube.com/results?search_query=%E0%B8%AA%E0%B8%B3%E0%B8%99%E0%B8%B1%E0%B8%81%E0%B8%9E%E0%B8%B4%E0%B8%A1%E0%B8%9E%E0%B9%8C%E0%B8%A1%E0%B8%AB%E0%B8%B2%E0%B8%A7%E0%B8%B4%E0%B8%97%E0%B8%A2%E0%B8%B2%E0%B8%A5%E0%B8%B1%E0%B8%A2%E0%B8%99%E0%B9%80%E0%B8%A3%E0%B8%A8%E0%B8%A7%E0%B8%A3" TargetMode="Externa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eg"/><Relationship Id="rId13" Type="http://schemas.openxmlformats.org/officeDocument/2006/relationships/image" Target="../media/image93.jpeg"/><Relationship Id="rId3" Type="http://schemas.openxmlformats.org/officeDocument/2006/relationships/image" Target="../media/image84.emf"/><Relationship Id="rId7" Type="http://schemas.openxmlformats.org/officeDocument/2006/relationships/image" Target="../media/image87.jpeg"/><Relationship Id="rId12" Type="http://schemas.openxmlformats.org/officeDocument/2006/relationships/image" Target="../media/image92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6.jpeg"/><Relationship Id="rId11" Type="http://schemas.openxmlformats.org/officeDocument/2006/relationships/image" Target="../media/image91.jpeg"/><Relationship Id="rId5" Type="http://schemas.openxmlformats.org/officeDocument/2006/relationships/image" Target="../media/image85.jpeg"/><Relationship Id="rId10" Type="http://schemas.openxmlformats.org/officeDocument/2006/relationships/image" Target="../media/image90.jpeg"/><Relationship Id="rId4" Type="http://schemas.openxmlformats.org/officeDocument/2006/relationships/hyperlink" Target="https://www.facebook.com/NU.publishing.house/?ref=bookmarks" TargetMode="External"/><Relationship Id="rId9" Type="http://schemas.openxmlformats.org/officeDocument/2006/relationships/image" Target="../media/image89.jpe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jpeg"/><Relationship Id="rId3" Type="http://schemas.openxmlformats.org/officeDocument/2006/relationships/image" Target="../media/image94.png"/><Relationship Id="rId7" Type="http://schemas.openxmlformats.org/officeDocument/2006/relationships/hyperlink" Target="https://www.facebook.com/NU.publishing.house/?ref=bookmarks" TargetMode="Externa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7.jpeg"/><Relationship Id="rId11" Type="http://schemas.openxmlformats.org/officeDocument/2006/relationships/image" Target="../media/image101.jpeg"/><Relationship Id="rId5" Type="http://schemas.openxmlformats.org/officeDocument/2006/relationships/image" Target="../media/image96.jpeg"/><Relationship Id="rId10" Type="http://schemas.openxmlformats.org/officeDocument/2006/relationships/image" Target="../media/image100.jpeg"/><Relationship Id="rId4" Type="http://schemas.openxmlformats.org/officeDocument/2006/relationships/image" Target="../media/image95.jpeg"/><Relationship Id="rId9" Type="http://schemas.openxmlformats.org/officeDocument/2006/relationships/image" Target="../media/image99.jpeg"/></Relationships>
</file>

<file path=ppt/slides/_rels/slide5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13" Type="http://schemas.microsoft.com/office/2007/relationships/diagramDrawing" Target="../diagrams/drawing9.xml"/><Relationship Id="rId3" Type="http://schemas.openxmlformats.org/officeDocument/2006/relationships/hyperlink" Target="http://www.nupress.grad.nu.ac.th/document/docs/original-preparation-techniques/" TargetMode="External"/><Relationship Id="rId7" Type="http://schemas.openxmlformats.org/officeDocument/2006/relationships/diagramColors" Target="../diagrams/colors8.xml"/><Relationship Id="rId12" Type="http://schemas.openxmlformats.org/officeDocument/2006/relationships/diagramColors" Target="../diagrams/colors9.xm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8.xml"/><Relationship Id="rId11" Type="http://schemas.openxmlformats.org/officeDocument/2006/relationships/diagramQuickStyle" Target="../diagrams/quickStyle9.xml"/><Relationship Id="rId5" Type="http://schemas.openxmlformats.org/officeDocument/2006/relationships/diagramLayout" Target="../diagrams/layout8.xml"/><Relationship Id="rId10" Type="http://schemas.openxmlformats.org/officeDocument/2006/relationships/diagramLayout" Target="../diagrams/layout9.xml"/><Relationship Id="rId4" Type="http://schemas.openxmlformats.org/officeDocument/2006/relationships/diagramData" Target="../diagrams/data8.xml"/><Relationship Id="rId9" Type="http://schemas.openxmlformats.org/officeDocument/2006/relationships/diagramData" Target="../diagrams/data9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jpeg"/><Relationship Id="rId13" Type="http://schemas.openxmlformats.org/officeDocument/2006/relationships/image" Target="../media/image109.jpeg"/><Relationship Id="rId3" Type="http://schemas.openxmlformats.org/officeDocument/2006/relationships/image" Target="../media/image102.png"/><Relationship Id="rId7" Type="http://schemas.openxmlformats.org/officeDocument/2006/relationships/image" Target="../media/image105.png"/><Relationship Id="rId12" Type="http://schemas.microsoft.com/office/2007/relationships/hdphoto" Target="../media/hdphoto9.wdp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4.jpeg"/><Relationship Id="rId11" Type="http://schemas.openxmlformats.org/officeDocument/2006/relationships/image" Target="../media/image108.png"/><Relationship Id="rId5" Type="http://schemas.openxmlformats.org/officeDocument/2006/relationships/hyperlink" Target="https://www.nupress.grad.nu.ac.th/" TargetMode="External"/><Relationship Id="rId10" Type="http://schemas.openxmlformats.org/officeDocument/2006/relationships/image" Target="../media/image107.jpeg"/><Relationship Id="rId4" Type="http://schemas.openxmlformats.org/officeDocument/2006/relationships/image" Target="../media/image103.png"/><Relationship Id="rId9" Type="http://schemas.openxmlformats.org/officeDocument/2006/relationships/hyperlink" Target="https://www.facebook.com/NU.publishing.house/" TargetMode="External"/><Relationship Id="rId14" Type="http://schemas.openxmlformats.org/officeDocument/2006/relationships/hyperlink" Target="https://twitter.com/nu_publishing" TargetMode="Externa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1.jp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35360" y="1481197"/>
            <a:ext cx="11449271" cy="2123658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h-TH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Baijam" panose="02000506000000020004" pitchFamily="2" charset="-34"/>
                <a:cs typeface="TH Baijam" panose="02000506000000020004" pitchFamily="2" charset="-34"/>
              </a:rPr>
              <a:t>การสร้างแรงบันดาลใจ </a:t>
            </a:r>
          </a:p>
          <a:p>
            <a:pPr algn="ctr"/>
            <a:r>
              <a:rPr lang="th-TH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Baijam" panose="02000506000000020004" pitchFamily="2" charset="-34"/>
                <a:cs typeface="TH Baijam" panose="02000506000000020004" pitchFamily="2" charset="-34"/>
              </a:rPr>
              <a:t>และการพัฒนาทักษะการเขียนหนังสือ/ตำรา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27324" y="437064"/>
            <a:ext cx="4037136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สำนักพิมพ์มหาวิทยาลัยนเรศวร</a:t>
            </a:r>
          </a:p>
          <a:p>
            <a:r>
              <a:rPr 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NARESUAN UNIVERSITY PUBLISHING HOUSE</a:t>
            </a:r>
            <a:endParaRPr lang="th-TH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623392" y="852562"/>
            <a:ext cx="338437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119336" y="6309320"/>
            <a:ext cx="407988" cy="365125"/>
          </a:xfrm>
        </p:spPr>
        <p:txBody>
          <a:bodyPr/>
          <a:lstStyle/>
          <a:p>
            <a:fld id="{48F63A3B-78C7-47BE-AE5E-E10140E04643}" type="slidenum">
              <a:rPr lang="en-US" sz="2000" b="1" smtClean="0">
                <a:solidFill>
                  <a:schemeClr val="tx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1</a:t>
            </a:fld>
            <a:endParaRPr lang="en-US" sz="2000" b="1" dirty="0">
              <a:solidFill>
                <a:schemeClr val="tx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680" y="3817992"/>
            <a:ext cx="1531989" cy="228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bg2">
                <a:lumMod val="9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874" y="3839542"/>
            <a:ext cx="1632857" cy="228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bg2">
                <a:lumMod val="9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365" y="3835752"/>
            <a:ext cx="1628055" cy="228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bg2">
                <a:lumMod val="9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546" y="3817992"/>
            <a:ext cx="1615869" cy="228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bg2">
                <a:lumMod val="9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99" y="3817992"/>
            <a:ext cx="1618488" cy="23037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bg2">
                <a:lumMod val="9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3073" y="3817992"/>
            <a:ext cx="1657572" cy="23037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bg2">
                <a:lumMod val="9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2356836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9336" y="6270773"/>
            <a:ext cx="479996" cy="470595"/>
          </a:xfrm>
        </p:spPr>
        <p:txBody>
          <a:bodyPr/>
          <a:lstStyle/>
          <a:p>
            <a:fld id="{48F63A3B-78C7-47BE-AE5E-E10140E04643}" type="slidenum">
              <a:rPr lang="en-US" sz="2000" b="1" smtClean="0">
                <a:solidFill>
                  <a:schemeClr val="tx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2</a:t>
            </a:fld>
            <a:endParaRPr lang="en-US" sz="2000" b="1" dirty="0">
              <a:solidFill>
                <a:schemeClr val="tx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11" name="พับมุม 10"/>
          <p:cNvSpPr/>
          <p:nvPr/>
        </p:nvSpPr>
        <p:spPr>
          <a:xfrm>
            <a:off x="0" y="0"/>
            <a:ext cx="12192000" cy="6858000"/>
          </a:xfrm>
          <a:prstGeom prst="foldedCorner">
            <a:avLst/>
          </a:prstGeom>
          <a:solidFill>
            <a:schemeClr val="bg2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0">
                <a:solidFill>
                  <a:schemeClr val="bg1"/>
                </a:solidFill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TextBox 1"/>
          <p:cNvSpPr txBox="1"/>
          <p:nvPr/>
        </p:nvSpPr>
        <p:spPr>
          <a:xfrm>
            <a:off x="839416" y="1905506"/>
            <a:ext cx="1072919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th-TH" sz="9600" b="1" dirty="0">
                <a:latin typeface="TH Baijam" panose="02000506000000020004" pitchFamily="2" charset="-34"/>
                <a:cs typeface="TH Baijam" panose="02000506000000020004" pitchFamily="2" charset="-34"/>
              </a:rPr>
              <a:t>ข้อควร</a:t>
            </a:r>
            <a:r>
              <a:rPr lang="th-TH" sz="9600" b="1" dirty="0" smtClean="0">
                <a:latin typeface="TH Baijam" panose="02000506000000020004" pitchFamily="2" charset="-34"/>
                <a:cs typeface="TH Baijam" panose="02000506000000020004" pitchFamily="2" charset="-34"/>
              </a:rPr>
              <a:t>พิจารณา</a:t>
            </a:r>
          </a:p>
          <a:p>
            <a:pPr lvl="0" algn="ctr"/>
            <a:r>
              <a:rPr lang="th-TH" sz="9600" b="1" dirty="0" smtClean="0">
                <a:latin typeface="TH Baijam" panose="02000506000000020004" pitchFamily="2" charset="-34"/>
                <a:cs typeface="TH Baijam" panose="02000506000000020004" pitchFamily="2" charset="-34"/>
              </a:rPr>
              <a:t>ก่อนจัดทำหนังสือ/ตำรา</a:t>
            </a:r>
            <a:endParaRPr lang="th-TH" altLang="th-TH" sz="9600" b="1" dirty="0">
              <a:latin typeface="TH Baijam" panose="02000506000000020004" pitchFamily="2" charset="-34"/>
              <a:ea typeface="Yu Mincho Demibold" panose="02020600000000000000" pitchFamily="18" charset="-128"/>
              <a:cs typeface="TH Baijam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329812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52635" y="1439049"/>
            <a:ext cx="6504952" cy="415498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836612" lvl="0" indent="-571500">
              <a:buFont typeface="Arial" panose="020B0604020202020204" pitchFamily="34" charset="0"/>
              <a:buChar char="•"/>
              <a:tabLst>
                <a:tab pos="625475" algn="l"/>
              </a:tabLst>
            </a:pPr>
            <a:r>
              <a:rPr lang="th-TH" sz="44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เพื่อขอตำแหน่งทางวิชาการ  </a:t>
            </a:r>
          </a:p>
          <a:p>
            <a:pPr marL="836612" lvl="0" indent="-571500">
              <a:buFont typeface="Arial" panose="020B0604020202020204" pitchFamily="34" charset="0"/>
              <a:buChar char="•"/>
              <a:tabLst>
                <a:tab pos="625475" algn="l"/>
              </a:tabLst>
            </a:pPr>
            <a:r>
              <a:rPr lang="th-TH" sz="44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เพื่อประกอบการเรียนการสอน</a:t>
            </a:r>
          </a:p>
          <a:p>
            <a:pPr marL="836612" lvl="0" indent="-571500">
              <a:buFont typeface="Arial" panose="020B0604020202020204" pitchFamily="34" charset="0"/>
              <a:buChar char="•"/>
              <a:tabLst>
                <a:tab pos="625475" algn="l"/>
              </a:tabLst>
            </a:pPr>
            <a:r>
              <a:rPr lang="th-TH" sz="44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เพื่อรับการประเมิน/ </a:t>
            </a:r>
            <a:r>
              <a:rPr lang="en-US" sz="44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QA</a:t>
            </a:r>
          </a:p>
          <a:p>
            <a:pPr marL="836612" lvl="0" indent="-571500">
              <a:buFont typeface="Arial" panose="020B0604020202020204" pitchFamily="34" charset="0"/>
              <a:buChar char="•"/>
              <a:tabLst>
                <a:tab pos="625475" algn="l"/>
              </a:tabLst>
            </a:pPr>
            <a:r>
              <a:rPr lang="th-TH" sz="44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เพื่อชื่อเสียงเกียรติยศ/ ขอรับรางวัล</a:t>
            </a:r>
          </a:p>
          <a:p>
            <a:pPr marL="836612" lvl="0" indent="-571500">
              <a:buFont typeface="Arial" panose="020B0604020202020204" pitchFamily="34" charset="0"/>
              <a:buChar char="•"/>
              <a:tabLst>
                <a:tab pos="625475" algn="l"/>
              </a:tabLst>
            </a:pPr>
            <a:r>
              <a:rPr lang="th-TH" sz="44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เพื่อเงินที่เป็</a:t>
            </a:r>
            <a:r>
              <a:rPr lang="th-TH" sz="44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น</a:t>
            </a:r>
            <a:r>
              <a:rPr lang="th-TH" sz="44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รายได้เพิ่มเติม</a:t>
            </a:r>
          </a:p>
          <a:p>
            <a:pPr marL="836612" lvl="0" indent="-571500">
              <a:buFont typeface="Arial" panose="020B0604020202020204" pitchFamily="34" charset="0"/>
              <a:buChar char="•"/>
              <a:tabLst>
                <a:tab pos="625475" algn="l"/>
              </a:tabLst>
            </a:pPr>
            <a:r>
              <a:rPr lang="th-TH" sz="44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อื่นๆ</a:t>
            </a:r>
          </a:p>
        </p:txBody>
      </p:sp>
      <p:sp>
        <p:nvSpPr>
          <p:cNvPr id="5" name="Rectangle 4"/>
          <p:cNvSpPr/>
          <p:nvPr/>
        </p:nvSpPr>
        <p:spPr>
          <a:xfrm>
            <a:off x="1391832" y="507215"/>
            <a:ext cx="427978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tabLst>
                <a:tab pos="457200" algn="l"/>
              </a:tabLst>
            </a:pPr>
            <a:r>
              <a:rPr lang="th-TH" sz="5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พิจารณา</a:t>
            </a:r>
            <a:r>
              <a:rPr lang="en-US" sz="5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: </a:t>
            </a:r>
            <a:r>
              <a:rPr lang="th-TH" sz="5000" b="1" dirty="0" smtClean="0">
                <a:solidFill>
                  <a:schemeClr val="accent2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เป้าหมาย </a:t>
            </a:r>
            <a:endParaRPr lang="th-TH" sz="5000" b="1" dirty="0">
              <a:solidFill>
                <a:schemeClr val="accent2"/>
              </a:solidFill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47328" y="6309320"/>
            <a:ext cx="552004" cy="360040"/>
          </a:xfrm>
        </p:spPr>
        <p:txBody>
          <a:bodyPr/>
          <a:lstStyle/>
          <a:p>
            <a:fld id="{48F63A3B-78C7-47BE-AE5E-E10140E04643}" type="slidenum">
              <a:rPr lang="en-US" sz="2000" b="1" smtClean="0">
                <a:solidFill>
                  <a:schemeClr val="tx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3</a:t>
            </a:fld>
            <a:endParaRPr lang="en-US" sz="2000" b="1" dirty="0">
              <a:solidFill>
                <a:schemeClr val="tx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71012" y="353326"/>
            <a:ext cx="112082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6000" b="1" dirty="0">
                <a:latin typeface="Yu Mincho Demibold" panose="02020600000000000000" pitchFamily="18" charset="-128"/>
                <a:ea typeface="Yu Mincho Demibold" panose="02020600000000000000" pitchFamily="18" charset="-128"/>
                <a:cs typeface="TH Niramit AS" panose="02000506000000020004" pitchFamily="2" charset="-34"/>
                <a:sym typeface="Wingdings" panose="05000000000000000000" pitchFamily="2" charset="2"/>
              </a:rPr>
              <a:t></a:t>
            </a:r>
            <a:endParaRPr lang="en-US" sz="6000" dirty="0"/>
          </a:p>
        </p:txBody>
      </p:sp>
      <p:sp>
        <p:nvSpPr>
          <p:cNvPr id="7" name="วงเล็บปีกกาขวา 6"/>
          <p:cNvSpPr/>
          <p:nvPr/>
        </p:nvSpPr>
        <p:spPr>
          <a:xfrm>
            <a:off x="7657587" y="1739858"/>
            <a:ext cx="360040" cy="3561350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3"/>
          <p:cNvSpPr/>
          <p:nvPr/>
        </p:nvSpPr>
        <p:spPr>
          <a:xfrm>
            <a:off x="7810164" y="3193375"/>
            <a:ext cx="4003528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65112" lvl="0">
              <a:tabLst>
                <a:tab pos="625475" algn="l"/>
              </a:tabLst>
            </a:pPr>
            <a:r>
              <a:rPr lang="th-TH" sz="36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เงื่อนไข/</a:t>
            </a:r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r>
              <a:rPr lang="th-TH" sz="36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เกณฑ์</a:t>
            </a:r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r>
              <a:rPr lang="th-TH" sz="36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คืออะไร</a:t>
            </a:r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?</a:t>
            </a:r>
            <a:endParaRPr lang="th-TH" sz="3600" b="1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89836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11423" y="1414873"/>
            <a:ext cx="11124669" cy="50167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685800" indent="-327025">
              <a:buFont typeface="Arial" panose="020B0604020202020204" pitchFamily="34" charset="0"/>
              <a:buChar char="•"/>
              <a:tabLst>
                <a:tab pos="722313" algn="l"/>
              </a:tabLst>
            </a:pPr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ลักษณะผลงาน</a:t>
            </a:r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ที่จะจัดทำ</a:t>
            </a:r>
            <a:r>
              <a:rPr lang="th-TH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	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- หนังสือ ตำรา 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เอกสารคำสอน ฯลฯ 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(กำหนดให้ชัดเจน</a:t>
            </a:r>
            <a:r>
              <a:rPr lang="th-TH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)</a:t>
            </a:r>
          </a:p>
          <a:p>
            <a:pPr marL="358775">
              <a:tabLst>
                <a:tab pos="722313" algn="l"/>
              </a:tabLst>
            </a:pPr>
            <a:endParaRPr lang="th-TH" sz="1000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marL="685800" lvl="0" indent="-327025">
              <a:buFont typeface="Arial" panose="020B0604020202020204" pitchFamily="34" charset="0"/>
              <a:buChar char="•"/>
              <a:tabLst>
                <a:tab pos="722313" algn="l"/>
              </a:tabLst>
            </a:pPr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แหล่งที่มาของเนื้องาน 	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-</a:t>
            </a:r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จากประสบการณ์ งานสอน งานวิจัย 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งาน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แปล ฯลฯ</a:t>
            </a:r>
          </a:p>
          <a:p>
            <a:pPr marL="685800" indent="-327025">
              <a:tabLst>
                <a:tab pos="722313" algn="l"/>
              </a:tabLst>
            </a:pP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	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					- 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ประเด็นความ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สนใจ 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ความสนใจ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เฉพาะ ความเชี่ยวชาญ</a:t>
            </a:r>
            <a:endParaRPr lang="th-TH" sz="2800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marL="685800" indent="-327025">
              <a:tabLst>
                <a:tab pos="722313" algn="l"/>
              </a:tabLst>
            </a:pP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						- ความ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ทันสมัยทาง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วิชาการทั้งใน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ระดับชาติ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/ 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นานาชาติ</a:t>
            </a:r>
          </a:p>
          <a:p>
            <a:pPr marL="685800" indent="-327025">
              <a:tabLst>
                <a:tab pos="722313" algn="l"/>
              </a:tabLst>
            </a:pPr>
            <a:endParaRPr lang="en-US" sz="1000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marL="685800" lvl="0" indent="-327025">
              <a:buFont typeface="Arial" panose="020B0604020202020204" pitchFamily="34" charset="0"/>
              <a:buChar char="•"/>
              <a:tabLst>
                <a:tab pos="722313" algn="l"/>
              </a:tabLst>
            </a:pPr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กลุ่มผู้อ่านของเราเป็น</a:t>
            </a:r>
            <a:r>
              <a:rPr lang="th-TH" sz="28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ใคร 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	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- ภายในมหาวิทยาลัย 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(หลักสูตร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ที่เปิด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สอน 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จำนวน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ผู้เรียน) </a:t>
            </a:r>
            <a:endParaRPr lang="th-TH" sz="2800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marL="685800" lvl="0" indent="-327025">
              <a:tabLst>
                <a:tab pos="722313" algn="l"/>
              </a:tabLst>
            </a:pP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	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					- 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ภายนอกมหาวิทยาลัย/ บุคคล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ทั่วไป</a:t>
            </a:r>
          </a:p>
          <a:p>
            <a:pPr marL="685800" lvl="0" indent="-327025">
              <a:tabLst>
                <a:tab pos="722313" algn="l"/>
              </a:tabLst>
            </a:pPr>
            <a:endParaRPr lang="th-TH" sz="1000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marL="685800" lvl="0" indent="-327025">
              <a:buFont typeface="Arial" panose="020B0604020202020204" pitchFamily="34" charset="0"/>
              <a:buChar char="•"/>
              <a:tabLst>
                <a:tab pos="722313" algn="l"/>
              </a:tabLst>
            </a:pPr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สำรวจตลาดเบื้องต้น </a:t>
            </a:r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	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- 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คู่แข่ง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ผลงานที่คล้ายกัน 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จุด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แข็ง จุดอ่อน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ของเขา </a:t>
            </a:r>
            <a:endParaRPr lang="th-TH" sz="2800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marL="685800" lvl="1" indent="-327025">
              <a:tabLst>
                <a:tab pos="722313" algn="l"/>
              </a:tabLst>
            </a:pP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						- 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จุดแข็ง จุดอ่อน </a:t>
            </a:r>
            <a:r>
              <a:rPr lang="th-TH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(จุดเด่น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ของงาน</a:t>
            </a:r>
            <a:r>
              <a:rPr lang="th-TH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เราคืออะไร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?</a:t>
            </a:r>
            <a:r>
              <a:rPr lang="th-TH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)</a:t>
            </a:r>
          </a:p>
          <a:p>
            <a:pPr marL="685800" lvl="1" indent="-327025">
              <a:tabLst>
                <a:tab pos="722313" algn="l"/>
              </a:tabLst>
            </a:pP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	</a:t>
            </a:r>
            <a:r>
              <a:rPr lang="th-TH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				</a:t>
            </a:r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	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- จำนวนผู้ใช้ผลงาน </a:t>
            </a:r>
            <a:r>
              <a:rPr lang="th-TH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(โดยประมาณ)</a:t>
            </a:r>
            <a:endParaRPr lang="th-TH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marL="685800" lvl="1" indent="-327025">
              <a:tabLst>
                <a:tab pos="722313" algn="l"/>
              </a:tabLst>
            </a:pPr>
            <a:endParaRPr lang="th-TH" sz="1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marL="685800" lvl="1" indent="-327025">
              <a:buFont typeface="Arial" panose="020B0604020202020204" pitchFamily="34" charset="0"/>
              <a:buChar char="•"/>
              <a:tabLst>
                <a:tab pos="722313" algn="l"/>
              </a:tabLst>
            </a:pPr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กำหนด</a:t>
            </a:r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ระยะเวลา		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- 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ที่ต้องการจัดทำให้แล้วเสร็จ</a:t>
            </a:r>
            <a:endParaRPr lang="th-TH" sz="2800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71464" y="527561"/>
            <a:ext cx="905500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tabLst>
                <a:tab pos="457200" algn="l"/>
              </a:tabLst>
            </a:pPr>
            <a:r>
              <a:rPr lang="th-TH" sz="5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พิจารณา</a:t>
            </a:r>
            <a:r>
              <a:rPr lang="en-US" sz="5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: </a:t>
            </a:r>
            <a:r>
              <a:rPr lang="th-TH" sz="5000" b="1" dirty="0" smtClean="0">
                <a:solidFill>
                  <a:schemeClr val="accent2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แผนการ</a:t>
            </a:r>
            <a:r>
              <a:rPr lang="th-TH" sz="5000" b="1" dirty="0">
                <a:solidFill>
                  <a:schemeClr val="accent2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จัดทำ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47328" y="6309320"/>
            <a:ext cx="552004" cy="360040"/>
          </a:xfrm>
        </p:spPr>
        <p:txBody>
          <a:bodyPr/>
          <a:lstStyle/>
          <a:p>
            <a:fld id="{48F63A3B-78C7-47BE-AE5E-E10140E04643}" type="slidenum">
              <a:rPr lang="en-US" sz="2000" b="1" smtClean="0">
                <a:solidFill>
                  <a:schemeClr val="tx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4</a:t>
            </a:fld>
            <a:endParaRPr lang="en-US" sz="2000" b="1" dirty="0">
              <a:solidFill>
                <a:schemeClr val="tx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6566" y="397887"/>
            <a:ext cx="112082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6000" b="1" dirty="0">
                <a:latin typeface="Yu Mincho Demibold" panose="02020600000000000000" pitchFamily="18" charset="-128"/>
                <a:ea typeface="Yu Mincho Demibold" panose="02020600000000000000" pitchFamily="18" charset="-128"/>
                <a:cs typeface="TH Niramit AS" panose="02000506000000020004" pitchFamily="2" charset="-34"/>
                <a:sym typeface="Wingdings" panose="05000000000000000000" pitchFamily="2" charset="2"/>
              </a:rPr>
              <a:t>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5958818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289468" y="476672"/>
            <a:ext cx="90550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th-TH" sz="54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พิจารณา</a:t>
            </a:r>
            <a:r>
              <a:rPr lang="en-US" sz="54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: </a:t>
            </a:r>
            <a:r>
              <a:rPr lang="th-TH" sz="5400" b="1" dirty="0" smtClean="0">
                <a:solidFill>
                  <a:schemeClr val="accent2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แนวทาง</a:t>
            </a:r>
            <a:r>
              <a:rPr lang="th-TH" altLang="th-TH" sz="5400" b="1" dirty="0" smtClean="0">
                <a:solidFill>
                  <a:schemeClr val="accent2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การจัดพิมพ์</a:t>
            </a:r>
            <a:endParaRPr lang="th-TH" altLang="th-TH" sz="5000" b="1" dirty="0" smtClean="0">
              <a:solidFill>
                <a:schemeClr val="accent2"/>
              </a:solidFill>
              <a:latin typeface="Yu Mincho Demibold" panose="02020600000000000000" pitchFamily="18" charset="-128"/>
              <a:ea typeface="Yu Mincho Demibold" panose="02020600000000000000" pitchFamily="18" charset="-128"/>
              <a:cs typeface="TH Niramit AS" panose="02000506000000020004" pitchFamily="2" charset="-34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47328" y="6309320"/>
            <a:ext cx="552004" cy="360040"/>
          </a:xfrm>
        </p:spPr>
        <p:txBody>
          <a:bodyPr/>
          <a:lstStyle/>
          <a:p>
            <a:fld id="{48F63A3B-78C7-47BE-AE5E-E10140E04643}" type="slidenum">
              <a:rPr lang="en-US" sz="2000" b="1" smtClean="0">
                <a:solidFill>
                  <a:schemeClr val="tx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5</a:t>
            </a:fld>
            <a:endParaRPr lang="en-US" sz="2000" b="1" dirty="0">
              <a:solidFill>
                <a:schemeClr val="tx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8648" y="397113"/>
            <a:ext cx="112082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6000" b="1" dirty="0">
                <a:latin typeface="Yu Mincho Demibold" panose="02020600000000000000" pitchFamily="18" charset="-128"/>
                <a:ea typeface="Yu Mincho Demibold" panose="02020600000000000000" pitchFamily="18" charset="-128"/>
                <a:cs typeface="TH Niramit AS" panose="02000506000000020004" pitchFamily="2" charset="-34"/>
                <a:sym typeface="Wingdings" panose="05000000000000000000" pitchFamily="2" charset="2"/>
              </a:rPr>
              <a:t></a:t>
            </a:r>
            <a:endParaRPr lang="en-US" sz="6000" dirty="0"/>
          </a:p>
        </p:txBody>
      </p:sp>
      <p:sp>
        <p:nvSpPr>
          <p:cNvPr id="7" name="Rectangle 3"/>
          <p:cNvSpPr/>
          <p:nvPr/>
        </p:nvSpPr>
        <p:spPr>
          <a:xfrm>
            <a:off x="1055440" y="1508276"/>
            <a:ext cx="5256584" cy="31085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722312" lvl="0" indent="-457200">
              <a:buFont typeface="Arial" panose="020B0604020202020204" pitchFamily="34" charset="0"/>
              <a:buChar char="•"/>
              <a:tabLst>
                <a:tab pos="625475" algn="l"/>
              </a:tabLst>
            </a:pPr>
            <a:r>
              <a:rPr lang="th-TH" sz="36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จัดทำ</a:t>
            </a:r>
            <a:r>
              <a:rPr lang="th-TH" sz="36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ด้วยตนเอง </a:t>
            </a:r>
          </a:p>
          <a:p>
            <a:pPr lvl="0">
              <a:tabLst>
                <a:tab pos="265113" algn="l"/>
                <a:tab pos="723900" algn="l"/>
              </a:tabLst>
            </a:pPr>
            <a:r>
              <a:rPr lang="th-TH" sz="32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		</a:t>
            </a:r>
            <a:r>
              <a:rPr lang="th-TH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-	กระบวนการ</a:t>
            </a:r>
            <a:r>
              <a:rPr lang="th-TH" sz="3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ตรวจสอบความ</a:t>
            </a:r>
            <a:r>
              <a:rPr lang="th-TH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ถูกต้อง</a:t>
            </a:r>
          </a:p>
          <a:p>
            <a:pPr lvl="0">
              <a:tabLst>
                <a:tab pos="265113" algn="l"/>
                <a:tab pos="723900" algn="l"/>
              </a:tabLst>
            </a:pPr>
            <a:r>
              <a:rPr lang="th-TH" sz="3200" dirty="0">
                <a:latin typeface="TH Niramit AS" panose="02000506000000020004" pitchFamily="2" charset="-34"/>
                <a:cs typeface="TH Niramit AS" panose="02000506000000020004" pitchFamily="2" charset="-34"/>
              </a:rPr>
              <a:t>	</a:t>
            </a:r>
            <a:r>
              <a:rPr lang="th-TH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		ของเนื้อหา และคุณภาพทางวิชาการ</a:t>
            </a:r>
          </a:p>
          <a:p>
            <a:pPr lvl="0">
              <a:tabLst>
                <a:tab pos="265113" algn="l"/>
                <a:tab pos="723900" algn="l"/>
              </a:tabLst>
            </a:pPr>
            <a:r>
              <a:rPr lang="th-TH" sz="3200" dirty="0">
                <a:latin typeface="TH Niramit AS" panose="02000506000000020004" pitchFamily="2" charset="-34"/>
                <a:cs typeface="TH Niramit AS" panose="02000506000000020004" pitchFamily="2" charset="-34"/>
              </a:rPr>
              <a:t>	</a:t>
            </a:r>
            <a:r>
              <a:rPr lang="th-TH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	-	</a:t>
            </a:r>
            <a:r>
              <a:rPr lang="th-TH" sz="3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รูปแบบ/ รูปเล่ม </a:t>
            </a:r>
            <a:endParaRPr lang="th-TH" sz="3200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lvl="0">
              <a:tabLst>
                <a:tab pos="265113" algn="l"/>
                <a:tab pos="723900" algn="l"/>
              </a:tabLst>
            </a:pPr>
            <a:r>
              <a:rPr lang="th-TH" sz="3200" dirty="0">
                <a:latin typeface="TH Niramit AS" panose="02000506000000020004" pitchFamily="2" charset="-34"/>
                <a:cs typeface="TH Niramit AS" panose="02000506000000020004" pitchFamily="2" charset="-34"/>
              </a:rPr>
              <a:t>	</a:t>
            </a:r>
            <a:r>
              <a:rPr lang="th-TH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	-	เงินทุน/ ค่าใช้จ่าย </a:t>
            </a:r>
          </a:p>
          <a:p>
            <a:pPr lvl="0">
              <a:tabLst>
                <a:tab pos="265113" algn="l"/>
                <a:tab pos="723900" algn="l"/>
              </a:tabLst>
            </a:pPr>
            <a:r>
              <a:rPr lang="th-TH" sz="3200" dirty="0">
                <a:latin typeface="TH Niramit AS" panose="02000506000000020004" pitchFamily="2" charset="-34"/>
                <a:cs typeface="TH Niramit AS" panose="02000506000000020004" pitchFamily="2" charset="-34"/>
              </a:rPr>
              <a:t>	</a:t>
            </a:r>
            <a:r>
              <a:rPr lang="th-TH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	-	ช่อง</a:t>
            </a:r>
            <a:r>
              <a:rPr lang="th-TH" sz="3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ทางการ</a:t>
            </a:r>
            <a:r>
              <a:rPr lang="th-TH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เผยแพร่</a:t>
            </a:r>
          </a:p>
        </p:txBody>
      </p:sp>
      <p:sp>
        <p:nvSpPr>
          <p:cNvPr id="9" name="Rectangle 3"/>
          <p:cNvSpPr/>
          <p:nvPr/>
        </p:nvSpPr>
        <p:spPr>
          <a:xfrm>
            <a:off x="6384032" y="1479561"/>
            <a:ext cx="5616624" cy="409342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722312" lvl="0" indent="-457200">
              <a:buFont typeface="Arial" panose="020B0604020202020204" pitchFamily="34" charset="0"/>
              <a:buChar char="•"/>
              <a:tabLst>
                <a:tab pos="625475" algn="l"/>
              </a:tabLst>
            </a:pPr>
            <a:r>
              <a:rPr lang="th-TH" sz="36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ส่ง</a:t>
            </a:r>
            <a:r>
              <a:rPr lang="th-TH" sz="36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สำนักพิมพ์</a:t>
            </a:r>
          </a:p>
          <a:p>
            <a:pPr lvl="0">
              <a:tabLst>
                <a:tab pos="265113" algn="l"/>
                <a:tab pos="723900" algn="l"/>
              </a:tabLst>
            </a:pPr>
            <a:r>
              <a:rPr lang="th-TH" sz="32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		</a:t>
            </a:r>
            <a:r>
              <a:rPr lang="th-TH" sz="3200" dirty="0">
                <a:latin typeface="TH Niramit AS" panose="02000506000000020004" pitchFamily="2" charset="-34"/>
                <a:cs typeface="TH Niramit AS" panose="02000506000000020004" pitchFamily="2" charset="-34"/>
              </a:rPr>
              <a:t>-	กระบวนการตรวจสอบความถูกต้อง</a:t>
            </a:r>
          </a:p>
          <a:p>
            <a:pPr lvl="0">
              <a:tabLst>
                <a:tab pos="265113" algn="l"/>
                <a:tab pos="723900" algn="l"/>
              </a:tabLst>
            </a:pPr>
            <a:r>
              <a:rPr lang="th-TH" sz="3200" dirty="0">
                <a:latin typeface="TH Niramit AS" panose="02000506000000020004" pitchFamily="2" charset="-34"/>
                <a:cs typeface="TH Niramit AS" panose="02000506000000020004" pitchFamily="2" charset="-34"/>
              </a:rPr>
              <a:t>			ของเนื้อหา และคุณภาพทางวิชาการ</a:t>
            </a:r>
          </a:p>
          <a:p>
            <a:pPr lvl="0">
              <a:tabLst>
                <a:tab pos="265113" algn="l"/>
                <a:tab pos="723900" algn="l"/>
              </a:tabLst>
            </a:pPr>
            <a:r>
              <a:rPr lang="th-TH" sz="3200" dirty="0">
                <a:latin typeface="TH Niramit AS" panose="02000506000000020004" pitchFamily="2" charset="-34"/>
                <a:cs typeface="TH Niramit AS" panose="02000506000000020004" pitchFamily="2" charset="-34"/>
              </a:rPr>
              <a:t>		-	รูปแบบ/ รูปเล่ม </a:t>
            </a:r>
          </a:p>
          <a:p>
            <a:pPr lvl="0">
              <a:tabLst>
                <a:tab pos="265113" algn="l"/>
                <a:tab pos="723900" algn="l"/>
              </a:tabLst>
            </a:pPr>
            <a:r>
              <a:rPr lang="th-TH" sz="3200" dirty="0">
                <a:latin typeface="TH Niramit AS" panose="02000506000000020004" pitchFamily="2" charset="-34"/>
                <a:cs typeface="TH Niramit AS" panose="02000506000000020004" pitchFamily="2" charset="-34"/>
              </a:rPr>
              <a:t>		-	เงินทุน/ ค่าใช้จ่าย </a:t>
            </a:r>
          </a:p>
          <a:p>
            <a:pPr lvl="0">
              <a:tabLst>
                <a:tab pos="265113" algn="l"/>
                <a:tab pos="723900" algn="l"/>
              </a:tabLst>
            </a:pPr>
            <a:r>
              <a:rPr lang="th-TH" sz="3200" dirty="0">
                <a:latin typeface="TH Niramit AS" panose="02000506000000020004" pitchFamily="2" charset="-34"/>
                <a:cs typeface="TH Niramit AS" panose="02000506000000020004" pitchFamily="2" charset="-34"/>
              </a:rPr>
              <a:t>		-	ช่องทางการ</a:t>
            </a:r>
            <a:r>
              <a:rPr lang="th-TH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เผยแพร่ </a:t>
            </a:r>
            <a:endParaRPr lang="th-TH" sz="3200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lvl="0">
              <a:tabLst>
                <a:tab pos="265113" algn="l"/>
                <a:tab pos="723900" algn="l"/>
              </a:tabLst>
            </a:pP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		-	</a:t>
            </a:r>
            <a:r>
              <a:rPr lang="th-TH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สัญญาโอนลิขสิทธิ์</a:t>
            </a:r>
          </a:p>
          <a:p>
            <a:pPr lvl="0">
              <a:tabLst>
                <a:tab pos="265113" algn="l"/>
                <a:tab pos="723900" algn="l"/>
              </a:tabLst>
            </a:pP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	</a:t>
            </a:r>
            <a:r>
              <a:rPr lang="th-TH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	-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	</a:t>
            </a:r>
            <a:r>
              <a:rPr lang="th-TH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ค่าตอบแทน (ค่าลิขสิทธิ์)</a:t>
            </a:r>
          </a:p>
        </p:txBody>
      </p:sp>
    </p:spTree>
    <p:extLst>
      <p:ext uri="{BB962C8B-B14F-4D97-AF65-F5344CB8AC3E}">
        <p14:creationId xmlns:p14="http://schemas.microsoft.com/office/powerpoint/2010/main" val="7663417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289468" y="548680"/>
            <a:ext cx="102071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tabLst>
                <a:tab pos="457200" algn="l"/>
              </a:tabLst>
            </a:pPr>
            <a:r>
              <a:rPr lang="th-TH" sz="54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ข้อควรระวัง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47328" y="6309320"/>
            <a:ext cx="552004" cy="360040"/>
          </a:xfrm>
        </p:spPr>
        <p:txBody>
          <a:bodyPr/>
          <a:lstStyle/>
          <a:p>
            <a:fld id="{48F63A3B-78C7-47BE-AE5E-E10140E04643}" type="slidenum">
              <a:rPr lang="en-US" sz="2000" b="1" smtClean="0">
                <a:solidFill>
                  <a:schemeClr val="tx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6</a:t>
            </a:fld>
            <a:endParaRPr lang="en-US" sz="2000" b="1" dirty="0">
              <a:solidFill>
                <a:schemeClr val="tx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1344" y="469121"/>
            <a:ext cx="112082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6000" b="1" dirty="0">
                <a:latin typeface="Yu Mincho Demibold" panose="02020600000000000000" pitchFamily="18" charset="-128"/>
                <a:ea typeface="Yu Mincho Demibold" panose="02020600000000000000" pitchFamily="18" charset="-128"/>
                <a:cs typeface="TH Niramit AS" panose="02000506000000020004" pitchFamily="2" charset="-34"/>
                <a:sym typeface="Wingdings" panose="05000000000000000000" pitchFamily="2" charset="2"/>
              </a:rPr>
              <a:t></a:t>
            </a:r>
            <a:endParaRPr lang="en-US" sz="6000" dirty="0"/>
          </a:p>
        </p:txBody>
      </p:sp>
      <p:sp>
        <p:nvSpPr>
          <p:cNvPr id="7" name="Rectangle 3"/>
          <p:cNvSpPr/>
          <p:nvPr/>
        </p:nvSpPr>
        <p:spPr>
          <a:xfrm>
            <a:off x="1042533" y="1472010"/>
            <a:ext cx="10441160" cy="343170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722312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th-TH" sz="3200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ความ</a:t>
            </a:r>
            <a:r>
              <a:rPr lang="th-TH" sz="3200" dirty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เป็นตัวตนของผู้เขียน </a:t>
            </a:r>
            <a:r>
              <a:rPr lang="th-TH" sz="3200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ความ</a:t>
            </a:r>
            <a:r>
              <a:rPr lang="th-TH" sz="3200" dirty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เป็นวิชาการ </a:t>
            </a:r>
            <a:r>
              <a:rPr lang="th-TH" sz="3200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แนวคิด การ</a:t>
            </a:r>
            <a:r>
              <a:rPr lang="th-TH" sz="3200" dirty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เรียบเรียง การใช้ภาษา </a:t>
            </a:r>
          </a:p>
          <a:p>
            <a:pPr marL="722312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th-TH" sz="3200" dirty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ความทันสมัยของเนื้อหา</a:t>
            </a:r>
          </a:p>
          <a:p>
            <a:pPr marL="722312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th-TH" sz="3200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การคัดลอกผลงาน (</a:t>
            </a:r>
            <a:r>
              <a:rPr lang="en-US" sz="3200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Plagiarism</a:t>
            </a:r>
            <a:r>
              <a:rPr lang="th-TH" sz="3200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)/ การใช้ผลงานอันมีลิขสิทธิ์ </a:t>
            </a:r>
            <a:endParaRPr lang="en-US" sz="3200" dirty="0" smtClean="0">
              <a:solidFill>
                <a:schemeClr val="tx1"/>
              </a:solidFill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marL="722312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th-TH" sz="3200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ความครบถ้วนในองค์ประกอบของหนังสือ/ตำรา</a:t>
            </a:r>
            <a:endParaRPr lang="th-TH" sz="3200" dirty="0">
              <a:solidFill>
                <a:schemeClr val="tx1"/>
              </a:solidFill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marL="722312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th-TH" sz="3200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จำนวนหน้าและขนาด</a:t>
            </a:r>
            <a:r>
              <a:rPr lang="th-TH" sz="3200" dirty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ของหนังสือที่คาดหวัง </a:t>
            </a:r>
            <a:r>
              <a:rPr lang="th-TH" sz="3200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endParaRPr lang="th-TH" sz="3200" dirty="0">
              <a:solidFill>
                <a:schemeClr val="tx1"/>
              </a:solidFill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marL="722312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th-TH" sz="3200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ความต่อเนื่องในการจัดทำ </a:t>
            </a:r>
            <a:endParaRPr lang="x-none" sz="3200" dirty="0">
              <a:solidFill>
                <a:schemeClr val="tx1"/>
              </a:solidFill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975665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281" y="6357426"/>
            <a:ext cx="553111" cy="383942"/>
          </a:xfrm>
        </p:spPr>
        <p:txBody>
          <a:bodyPr/>
          <a:lstStyle/>
          <a:p>
            <a:fld id="{48F63A3B-78C7-47BE-AE5E-E10140E04643}" type="slidenum">
              <a:rPr lang="en-US" sz="2000" b="1" smtClean="0">
                <a:solidFill>
                  <a:schemeClr val="tx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7</a:t>
            </a:fld>
            <a:endParaRPr lang="en-US" sz="2000" b="1" dirty="0">
              <a:solidFill>
                <a:schemeClr val="tx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1344" y="404664"/>
            <a:ext cx="112082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6000" b="1" dirty="0">
                <a:latin typeface="Yu Mincho Demibold" panose="02020600000000000000" pitchFamily="18" charset="-128"/>
                <a:ea typeface="Yu Mincho Demibold" panose="02020600000000000000" pitchFamily="18" charset="-128"/>
                <a:cs typeface="TH Niramit AS" panose="02000506000000020004" pitchFamily="2" charset="-34"/>
                <a:sym typeface="Wingdings" panose="05000000000000000000" pitchFamily="2" charset="2"/>
              </a:rPr>
              <a:t></a:t>
            </a:r>
            <a:endParaRPr lang="en-US" sz="6000" dirty="0"/>
          </a:p>
        </p:txBody>
      </p:sp>
      <p:sp>
        <p:nvSpPr>
          <p:cNvPr id="13" name="Rectangle 4"/>
          <p:cNvSpPr/>
          <p:nvPr/>
        </p:nvSpPr>
        <p:spPr>
          <a:xfrm>
            <a:off x="1301910" y="468541"/>
            <a:ext cx="1041071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5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ความแตกต่าง</a:t>
            </a:r>
            <a:r>
              <a:rPr lang="th-TH" sz="5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ระหว่างหนังสือ</a:t>
            </a:r>
            <a:r>
              <a:rPr lang="th-TH" sz="5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และ</a:t>
            </a:r>
            <a:r>
              <a:rPr lang="th-TH" sz="5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ตำรา</a:t>
            </a:r>
            <a:r>
              <a:rPr lang="en-US" sz="5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: </a:t>
            </a:r>
            <a:r>
              <a:rPr lang="th-TH" sz="5000" b="1" dirty="0" smtClean="0">
                <a:solidFill>
                  <a:schemeClr val="accent2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นิยาม</a:t>
            </a:r>
            <a:endParaRPr lang="en-US" sz="5000" dirty="0">
              <a:solidFill>
                <a:schemeClr val="accent2"/>
              </a:solidFill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16" name="Rectangle 7"/>
          <p:cNvSpPr/>
          <p:nvPr/>
        </p:nvSpPr>
        <p:spPr>
          <a:xfrm>
            <a:off x="1343472" y="1074222"/>
            <a:ext cx="91763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533400" algn="l"/>
              </a:tabLst>
            </a:pPr>
            <a:r>
              <a:rPr lang="th-TH" sz="16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ตามประกาศ </a:t>
            </a:r>
            <a:r>
              <a:rPr lang="th-TH" sz="16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ก.พ.อ. เรื่อง หลักเกณฑ์และวิธีการพิจารณาแต่งตั้ง</a:t>
            </a:r>
            <a:r>
              <a:rPr lang="th-TH" sz="16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บุคคลให้</a:t>
            </a:r>
            <a:r>
              <a:rPr lang="th-TH" sz="16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ดำรงตำแหน่งผู้ช่วย</a:t>
            </a:r>
            <a:r>
              <a:rPr lang="th-TH" sz="16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ศาสตราจารย์ รอง</a:t>
            </a:r>
            <a:r>
              <a:rPr lang="th-TH" sz="16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ศาสตราจารย์ และศาสตราจารย์ พ.ศ. </a:t>
            </a:r>
            <a:r>
              <a:rPr lang="th-TH" sz="16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2563</a:t>
            </a:r>
            <a:endParaRPr lang="en-US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-14680" y="1600975"/>
            <a:ext cx="6038672" cy="4428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หนังสือ</a:t>
            </a:r>
            <a:endParaRPr lang="en-US" sz="2800" b="1" dirty="0">
              <a:solidFill>
                <a:schemeClr val="tx1"/>
              </a:solidFill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6023992" y="1600975"/>
            <a:ext cx="6168008" cy="44288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ตำรา</a:t>
            </a:r>
            <a:endParaRPr lang="en-US" sz="2800" b="1" dirty="0">
              <a:solidFill>
                <a:schemeClr val="tx1"/>
              </a:solidFill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144208" y="2043862"/>
            <a:ext cx="5918456" cy="4247317"/>
          </a:xfrm>
          <a:prstGeom prst="rect">
            <a:avLst/>
          </a:prstGeom>
          <a:noFill/>
          <a:ln w="12700"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233363" algn="thaiDist"/>
            <a:r>
              <a:rPr lang="th-TH" dirty="0" smtClean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งาน</a:t>
            </a:r>
            <a:r>
              <a:rPr lang="th-TH" dirty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วิชาการที่ใช้</a:t>
            </a:r>
            <a:r>
              <a:rPr lang="th-TH" dirty="0" smtClean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สำหรับ</a:t>
            </a:r>
            <a:r>
              <a:rPr lang="th-TH" dirty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การเรียนการ</a:t>
            </a:r>
            <a:r>
              <a:rPr lang="th-TH" dirty="0" smtClean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สอนทั้งวิชา หรือ</a:t>
            </a:r>
            <a:r>
              <a:rPr lang="th-TH" dirty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เป็น</a:t>
            </a:r>
            <a:r>
              <a:rPr lang="th-TH" dirty="0" smtClean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ส่วนหนึ่งของวิชา                          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ซึ่ง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เกิด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จากการนำข้อ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ค้นพบจากทฤษฎี จากงานวิจัยของผู้ขอ หรือความรู้ที่ได้จาก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การค้นคว้าศึกษามา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วิเคราะห์ สังเคราะห์ รวบรวมและเรียบ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เรียงโดย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มีมโนทัศน์ที่ผู้เขียน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กำหนดให้เป็นแกนกลาง ซึ่ง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สัมพันธ์กับมโนทัศน์ย่อยอื่นอย่างเป็นระบบ มี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เอกภาพ สัมพันธภาพและสา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รัตถภาพตาม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หลักการ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เขียนที่ดี ใช้ภาษาที่เป็นมาตรฐานทาง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วิชาการและ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ให้ความรู้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ใหม่อันเป็น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ความรู้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สำคัญที่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มีผลให้เกิดความเปลี่ยนแปลงต่อวงการ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วิชาการนั้น 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ๆ</a:t>
            </a:r>
          </a:p>
          <a:p>
            <a:pPr indent="233363" algn="thaiDist"/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เนื้อหา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สาระของ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ตำรา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ต้องมีความ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ทันสมัย เมื่อ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พิจารณาถึงวันที่ผู้ขอยื่นเสนอขอ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กำหนดตำแหน่ง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ทาง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วิชาการ </a:t>
            </a:r>
            <a:r>
              <a:rPr lang="th-TH" dirty="0" smtClean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ทั้งนี้ </a:t>
            </a:r>
            <a:r>
              <a:rPr lang="th-TH" dirty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ผู้ขอ</a:t>
            </a:r>
            <a:r>
              <a:rPr lang="th-TH" dirty="0" smtClean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กำหนดตำแหน่ง</a:t>
            </a:r>
            <a:r>
              <a:rPr lang="th-TH" dirty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จะต้องระบุวิชาที่</a:t>
            </a:r>
            <a:r>
              <a:rPr lang="th-TH" dirty="0" smtClean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เกี่ยวข้องใน</a:t>
            </a:r>
            <a:r>
              <a:rPr lang="th-TH" dirty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หลักสูตรที่ใช้</a:t>
            </a:r>
            <a:r>
              <a:rPr lang="th-TH" dirty="0" smtClean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ตำรา</a:t>
            </a:r>
            <a:r>
              <a:rPr lang="th-TH" dirty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เล่มที่เสนอ</a:t>
            </a:r>
            <a:r>
              <a:rPr lang="th-TH" dirty="0" smtClean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ขอตำแหน่ง</a:t>
            </a:r>
            <a:r>
              <a:rPr lang="th-TH" dirty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ทางวิชาการด้วย</a:t>
            </a:r>
          </a:p>
          <a:p>
            <a:pPr indent="233363" algn="thaiDist"/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ผลงาน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ทางวิชาการที่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เป็น </a:t>
            </a:r>
            <a:r>
              <a:rPr lang="en-US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“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ตำรา</a:t>
            </a:r>
            <a:r>
              <a:rPr lang="en-US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”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นี้อาจ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ได้รับการพัฒนาขึ้นจากเอกสาร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คำสอน                 จนถึงระดับ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ที่มีความสมบูรณ์ที่สุด ซึ่งผู้อ่านอาจเป็นบุคคลอื่นที่มิใช่ผู้เรียนในวิชา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นั้น </a:t>
            </a:r>
            <a:r>
              <a:rPr lang="en-US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                        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แต่สามารถอ่าน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และ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ทำความ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เข้าใจในสาระของ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ตำรา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นั้นด้วยตนเอง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ได้โดย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ไม่ต้องเข้า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ศึกษา    ใน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วิชานั้น</a:t>
            </a:r>
          </a:p>
          <a:p>
            <a:pPr indent="233363" algn="thaiDist"/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หาก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ผลงานทางวิชาการที่เคยเสนอเป็นเอกสารประกอบการสอนหรือเอกสาร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คำสอน              ไป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แล้ว จะ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นำมา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เสนอเป็น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ตำรา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ไม่ได้ เว้นแต่จะมีการพัฒนาจนเห็นได้ชัดว่าเป็น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ตำรา</a:t>
            </a:r>
            <a:endParaRPr lang="en-US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1344" y="2043863"/>
            <a:ext cx="5674344" cy="4247317"/>
          </a:xfrm>
          <a:prstGeom prst="rect">
            <a:avLst/>
          </a:prstGeom>
          <a:noFill/>
          <a:ln w="12700"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233363" algn="thaiDist"/>
            <a:r>
              <a:rPr lang="th-TH" dirty="0" smtClean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งาน</a:t>
            </a:r>
            <a:r>
              <a:rPr lang="th-TH" dirty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วิชาการที่เกิดจากการค้นคว้าศึกษาความรู้ในเรื่องใดเรื่อง</a:t>
            </a:r>
            <a:r>
              <a:rPr lang="th-TH" dirty="0" smtClean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หนึ่งอย่าง</a:t>
            </a:r>
            <a:r>
              <a:rPr lang="th-TH" dirty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รอบ</a:t>
            </a:r>
            <a:r>
              <a:rPr lang="th-TH" dirty="0" smtClean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ด้าน         และลึกซึ้ง </a:t>
            </a:r>
            <a:r>
              <a:rPr lang="th-TH" dirty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มีการวิเคราะห์ </a:t>
            </a:r>
            <a:r>
              <a:rPr lang="th-TH" dirty="0" smtClean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สังเคราะห์ และ</a:t>
            </a:r>
            <a:r>
              <a:rPr lang="th-TH" dirty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เรียบเรียงอย่างเป็นระบบ 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ประกอบด้วย                มโน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ทัศน์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หลักที่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เป็น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แกนกลาง และ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มโนทัศน์ย่อยที่สัมพันธ์กัน มีความละเอียด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ลึกซึ้ง                   ใช้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ภาษาที่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เป็นมาตรฐาน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ทางวิชาการ ให้ทัศนะของผู้เขียนที่สร้างเสริมปัญญา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ความคิด                และ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สร้าง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ความแข็งแกร่ง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ทางวิชาการให้แก่สาขาวิชานั้น ๆ หรือสาขาวิชาที่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เกี่ยวข้อง </a:t>
            </a:r>
            <a:r>
              <a:rPr lang="th-TH" dirty="0" smtClean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เนื้อหา</a:t>
            </a:r>
            <a:r>
              <a:rPr lang="th-TH" dirty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ของ</a:t>
            </a:r>
            <a:r>
              <a:rPr lang="th-TH" dirty="0" smtClean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หนังสือไม่จำเป็นต้อง</a:t>
            </a:r>
            <a:r>
              <a:rPr lang="th-TH" dirty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สอดคล้องหรือเป็นไปตาม</a:t>
            </a:r>
            <a:r>
              <a:rPr lang="th-TH" dirty="0" smtClean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ข้อกำหนด</a:t>
            </a:r>
            <a:r>
              <a:rPr lang="th-TH" dirty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ของ</a:t>
            </a:r>
            <a:r>
              <a:rPr lang="th-TH" dirty="0" smtClean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หลักสูตร           หรือของ</a:t>
            </a:r>
            <a:r>
              <a:rPr lang="th-TH" dirty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วิชา</a:t>
            </a:r>
            <a:r>
              <a:rPr lang="th-TH" dirty="0" smtClean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ใดวิชาหนึ่งใน</a:t>
            </a:r>
            <a:r>
              <a:rPr lang="th-TH" dirty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หลักสูตร และไม่</a:t>
            </a:r>
            <a:r>
              <a:rPr lang="th-TH" dirty="0" smtClean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จำเป็นต้องนำไปใช้</a:t>
            </a:r>
            <a:r>
              <a:rPr lang="th-TH" dirty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ประกอบการ</a:t>
            </a:r>
            <a:r>
              <a:rPr lang="th-TH" dirty="0" smtClean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เรียน                 การสอนใน</a:t>
            </a:r>
            <a:r>
              <a:rPr lang="th-TH" dirty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วิชาใดวิชาหนึ่ง</a:t>
            </a:r>
          </a:p>
          <a:p>
            <a:pPr indent="233363" algn="thaiDist"/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เนื้อหา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สาระของหนังสือต้องมีความ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ทันสมัย เมื่อ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พิจารณาถึงวันที่ผู้ขอยื่นเสนอ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ขอกำหนดตำแหน่ง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ทางวิชาการ</a:t>
            </a:r>
          </a:p>
          <a:p>
            <a:pPr indent="233363" algn="thaiDist"/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หาก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ผลงานทางวิชาการที่เคยเสนอเป็นเอกสารประกอบการ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สอน หรือเอกสาร        คำสอนไป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แล้ว จะ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นำมา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เสนอเป็นหนังสือ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ไม่ได้</a:t>
            </a:r>
          </a:p>
          <a:p>
            <a:pPr algn="thaiDist"/>
            <a:endParaRPr lang="th-TH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algn="thaiDist"/>
            <a:endParaRPr lang="th-TH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algn="thaiDist"/>
            <a:endParaRPr lang="en-US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0488180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281" y="6357426"/>
            <a:ext cx="553111" cy="383942"/>
          </a:xfrm>
        </p:spPr>
        <p:txBody>
          <a:bodyPr/>
          <a:lstStyle/>
          <a:p>
            <a:fld id="{48F63A3B-78C7-47BE-AE5E-E10140E04643}" type="slidenum">
              <a:rPr lang="en-US" sz="2000" b="1" smtClean="0">
                <a:solidFill>
                  <a:schemeClr val="tx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8</a:t>
            </a:fld>
            <a:endParaRPr lang="en-US" sz="2000" b="1" dirty="0">
              <a:solidFill>
                <a:schemeClr val="tx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1344" y="404664"/>
            <a:ext cx="112082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6000" b="1" dirty="0">
                <a:latin typeface="Yu Mincho Demibold" panose="02020600000000000000" pitchFamily="18" charset="-128"/>
                <a:ea typeface="Yu Mincho Demibold" panose="02020600000000000000" pitchFamily="18" charset="-128"/>
                <a:cs typeface="TH Niramit AS" panose="02000506000000020004" pitchFamily="2" charset="-34"/>
                <a:sym typeface="Wingdings" panose="05000000000000000000" pitchFamily="2" charset="2"/>
              </a:rPr>
              <a:t></a:t>
            </a:r>
            <a:endParaRPr lang="en-US" sz="6000" dirty="0"/>
          </a:p>
        </p:txBody>
      </p:sp>
      <p:sp>
        <p:nvSpPr>
          <p:cNvPr id="13" name="Rectangle 4"/>
          <p:cNvSpPr/>
          <p:nvPr/>
        </p:nvSpPr>
        <p:spPr>
          <a:xfrm>
            <a:off x="1300821" y="454897"/>
            <a:ext cx="1041071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5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ความแตกต่าง</a:t>
            </a:r>
            <a:r>
              <a:rPr lang="th-TH" sz="5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ระหว่างหนังสือ</a:t>
            </a:r>
            <a:r>
              <a:rPr lang="th-TH" sz="5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และ</a:t>
            </a:r>
            <a:r>
              <a:rPr lang="th-TH" sz="5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ตำรา</a:t>
            </a:r>
            <a:r>
              <a:rPr lang="en-US" sz="5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: </a:t>
            </a:r>
            <a:r>
              <a:rPr lang="th-TH" sz="5000" b="1" dirty="0" smtClean="0">
                <a:solidFill>
                  <a:schemeClr val="accent2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รูปแบบ</a:t>
            </a:r>
            <a:r>
              <a:rPr lang="th-TH" sz="5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endParaRPr lang="en-US" sz="5000" dirty="0">
              <a:solidFill>
                <a:schemeClr val="accent2"/>
              </a:solidFill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16" name="Rectangle 7"/>
          <p:cNvSpPr/>
          <p:nvPr/>
        </p:nvSpPr>
        <p:spPr>
          <a:xfrm>
            <a:off x="1312164" y="1074222"/>
            <a:ext cx="976023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533400" algn="l"/>
              </a:tabLst>
            </a:pPr>
            <a:r>
              <a:rPr lang="th-TH" sz="16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ตามประกาศ </a:t>
            </a:r>
            <a:r>
              <a:rPr lang="th-TH" sz="16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ก.พ.อ. เรื่อง หลักเกณฑ์และวิธีการพิจารณาแต่งตั้ง</a:t>
            </a:r>
            <a:r>
              <a:rPr lang="th-TH" sz="16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บุคคลให้</a:t>
            </a:r>
            <a:r>
              <a:rPr lang="th-TH" sz="16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ดำรงตำแหน่งผู้ช่วย</a:t>
            </a:r>
            <a:r>
              <a:rPr lang="th-TH" sz="16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ศาสตราจารย์ รอง</a:t>
            </a:r>
            <a:r>
              <a:rPr lang="th-TH" sz="16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ศาสตราจารย์ และศาสตราจารย์ พ.ศ. </a:t>
            </a:r>
            <a:r>
              <a:rPr lang="th-TH" sz="16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2563</a:t>
            </a:r>
            <a:endParaRPr lang="en-US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-19487" y="1492335"/>
            <a:ext cx="6187496" cy="4428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หนังสือ</a:t>
            </a:r>
            <a:endParaRPr lang="en-US" sz="2800" b="1" dirty="0">
              <a:solidFill>
                <a:schemeClr val="tx1"/>
              </a:solidFill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18" name="สี่เหลี่ยมผืนผ้า 17"/>
          <p:cNvSpPr/>
          <p:nvPr/>
        </p:nvSpPr>
        <p:spPr>
          <a:xfrm>
            <a:off x="6168009" y="1484784"/>
            <a:ext cx="6023991" cy="45043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ตำรา</a:t>
            </a:r>
            <a:endParaRPr lang="en-US" sz="2800" b="1" dirty="0">
              <a:solidFill>
                <a:schemeClr val="tx1"/>
              </a:solidFill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66842" y="1921125"/>
            <a:ext cx="5633814" cy="4524315"/>
          </a:xfrm>
          <a:prstGeom prst="rect">
            <a:avLst/>
          </a:prstGeom>
          <a:noFill/>
          <a:ln w="12700"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thaiDist"/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    เป็น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รูปเล่มที่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ประกอบด้วย คำนำ 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สารบัญ 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เนื้อเรื่อง 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การอธิบายหรือการวิเคราะห์ 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                การสรุป การ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อ้างอิง บรรณานุกรม และดัชนีค้น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คำ ทั้งนี้ ควร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มีการอ้างอิง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แหล่งข้อมูล                 ที่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ทันสมัย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และครบถ้วน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สมบูรณ์ การอธิบาย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สาระสำคัญ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มีความชัดเจน โดยอาจใช้ข้อมูล แผนภาพ 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ตัวอย่างหรือ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กรณีศึกษาประกอบจนผู้อ่านสามารถ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ทำความเข้าใจ                ในสาระสำคัญ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นั้นได้โดย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เบ็ดเสร็จ</a:t>
            </a:r>
          </a:p>
          <a:p>
            <a:pPr algn="thaiDist"/>
            <a:endParaRPr lang="th-TH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algn="thaiDist"/>
            <a:endParaRPr lang="th-TH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algn="thaiDist"/>
            <a:endParaRPr lang="th-TH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algn="thaiDist"/>
            <a:endParaRPr lang="th-TH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algn="thaiDist"/>
            <a:endParaRPr lang="th-TH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algn="thaiDist"/>
            <a:endParaRPr lang="th-TH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algn="thaiDist"/>
            <a:endParaRPr lang="th-TH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algn="thaiDist"/>
            <a:endParaRPr lang="th-TH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algn="thaiDist"/>
            <a:endParaRPr lang="th-TH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algn="thaiDist"/>
            <a:endParaRPr lang="th-TH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algn="thaiDist"/>
            <a:endParaRPr lang="en-US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3352" y="1935223"/>
            <a:ext cx="5760640" cy="4539704"/>
          </a:xfrm>
          <a:prstGeom prst="rect">
            <a:avLst/>
          </a:prstGeom>
          <a:noFill/>
          <a:ln w="12700"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233363" algn="thaiDist"/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เป็น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รูปเล่มที่ประกอบด้วย 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คำนำ 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สารบัญ 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เนื้อเรื่อง 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การวิเคราะห์ การสรุป การ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อ้างอิง บรรณานุกรม 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และดัชนีค้น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คำ 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ที่ทันสมัยและครบถ้วนสมบูรณ์ โดยอาจมีข้อมูล 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แผนภาพ ตัวอย่าง 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หรือกรณีศึกษาประกอบด้วยก็ได้ ตามรูปแบบอย่างใดอย่าง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หนึ่ง 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ต่อไปนี้</a:t>
            </a:r>
          </a:p>
          <a:p>
            <a:pPr indent="233363" algn="thaiDist"/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1. 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เป็นงานที่นักวิชาการเขียน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ทั้งเล่ม 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(</a:t>
            </a:r>
            <a:r>
              <a:rPr lang="en-US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authored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r>
              <a:rPr lang="en-US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book)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คือ เอกสาร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ที่ผู้เขียนเรียบ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เรียงขึ้น  ทั้งเล่ม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อย่างมีเอกภาพ มีรากฐานทางวิชาการ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ที่มั่นคง 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และให้ทัศนะของผู้เขียนที่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สร้างเสริมปัญญา 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ความคิด และสร้างความแข็งแกร่งทางวิชาการ</a:t>
            </a:r>
          </a:p>
          <a:p>
            <a:pPr indent="233363" algn="thaiDist"/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2. 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เป็นงานวิชาการบางบทหรือส่วนหนึ่งในหนังสือที่มีผู้เขียนหลายคน (</a:t>
            </a:r>
            <a:r>
              <a:rPr lang="en-US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book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r>
              <a:rPr lang="en-US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chapter)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                       โดย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จะต้องมีความเป็นเอกภาพ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ของเนื้อหา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วิชาการ ซึ่งผู้อ่านสามารถ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ทำความเข้าใจ                            ในสาระสำคัญ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นั้นได้โดยเบ็ดเสร็จในแต่ละบท และเป็นงานศึกษาค้นคว้าอย่างมี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ระบบ                         มี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การวิเคราะห์และสังเคราะห์ข้อมูลด้วยวิธีวิทยาอันเป็นที่ยอมรับจนได้ข้อสรุปที่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ทำให้เกิดความก้าวหน้า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ทางวิชาการ หรือ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นำไป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ประยุกต์ใช้ได้ กรณีที่ในแต่ละบทมีผู้เขียนหลาย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คน จะต้อง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ระบุบทบาทหน้าที่ของแต่ละคนอย่าง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ชัดเจน </a:t>
            </a:r>
          </a:p>
          <a:p>
            <a:pPr indent="233363" algn="thaiDist"/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จำนวน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บทที่จะ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นำมา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แทนหนังสือ 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1 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เล่ม ต้องมี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จำนวน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อย่างน้อย 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5 บท และ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มี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จำนวน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หน้ารวมกันแล้วไม่น้อยกว่า 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80 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หน้า 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โดยเนื้อหา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สาระของบทใน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หนังสือทั้ง 5 บท 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จะต้อง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ไม่ซ้ำซ้อนกันและ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อยู่ในขอบข่ายสาขาวิชาที่เสนอขอ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กำหนดตำแหน่งทาง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วิชาการ 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ทั้งนี้ 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อาจอยู่ในหนังสือเล่มเดียวกันหรือหลายเล่มก็ได้ และ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สำหรับ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การ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ประเมินคุณภาพ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จะต้องประเมินคุณภาพโดยรวม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ทั้งหมด</a:t>
            </a:r>
            <a:endParaRPr lang="en-US" sz="1700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255916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281" y="6357426"/>
            <a:ext cx="553111" cy="383942"/>
          </a:xfrm>
        </p:spPr>
        <p:txBody>
          <a:bodyPr/>
          <a:lstStyle/>
          <a:p>
            <a:fld id="{48F63A3B-78C7-47BE-AE5E-E10140E04643}" type="slidenum">
              <a:rPr lang="en-US" sz="2000" b="1" smtClean="0">
                <a:solidFill>
                  <a:schemeClr val="tx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9</a:t>
            </a:fld>
            <a:endParaRPr lang="en-US" sz="2000" b="1" dirty="0">
              <a:solidFill>
                <a:schemeClr val="tx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1344" y="404664"/>
            <a:ext cx="112082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6000" b="1" dirty="0">
                <a:latin typeface="Yu Mincho Demibold" panose="02020600000000000000" pitchFamily="18" charset="-128"/>
                <a:ea typeface="Yu Mincho Demibold" panose="02020600000000000000" pitchFamily="18" charset="-128"/>
                <a:cs typeface="TH Niramit AS" panose="02000506000000020004" pitchFamily="2" charset="-34"/>
                <a:sym typeface="Wingdings" panose="05000000000000000000" pitchFamily="2" charset="2"/>
              </a:rPr>
              <a:t></a:t>
            </a:r>
            <a:endParaRPr lang="en-US" sz="6000" dirty="0"/>
          </a:p>
        </p:txBody>
      </p:sp>
      <p:sp>
        <p:nvSpPr>
          <p:cNvPr id="13" name="Rectangle 4"/>
          <p:cNvSpPr/>
          <p:nvPr/>
        </p:nvSpPr>
        <p:spPr>
          <a:xfrm>
            <a:off x="1301910" y="468541"/>
            <a:ext cx="1041071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5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ความแตกต่าง</a:t>
            </a:r>
            <a:r>
              <a:rPr lang="th-TH" sz="5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ระหว่างหนังสือ</a:t>
            </a:r>
            <a:r>
              <a:rPr lang="th-TH" sz="5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และ</a:t>
            </a:r>
            <a:r>
              <a:rPr lang="th-TH" sz="5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ตำรา</a:t>
            </a:r>
            <a:r>
              <a:rPr lang="en-US" sz="5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: </a:t>
            </a:r>
            <a:r>
              <a:rPr lang="th-TH" sz="5000" b="1" dirty="0" smtClean="0">
                <a:solidFill>
                  <a:schemeClr val="accent2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การ</a:t>
            </a:r>
            <a:r>
              <a:rPr lang="th-TH" sz="5000" b="1" dirty="0">
                <a:solidFill>
                  <a:schemeClr val="accent2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เ</a:t>
            </a:r>
            <a:r>
              <a:rPr lang="th-TH" sz="5000" b="1" dirty="0" smtClean="0">
                <a:solidFill>
                  <a:schemeClr val="accent2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ผยแพร่</a:t>
            </a:r>
            <a:endParaRPr lang="en-US" sz="5000" dirty="0">
              <a:solidFill>
                <a:schemeClr val="accent2"/>
              </a:solidFill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r>
              <a:rPr lang="th-TH" sz="5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endParaRPr lang="en-US" sz="5000" dirty="0">
              <a:solidFill>
                <a:schemeClr val="accent2"/>
              </a:solidFill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16" name="Rectangle 7"/>
          <p:cNvSpPr/>
          <p:nvPr/>
        </p:nvSpPr>
        <p:spPr>
          <a:xfrm>
            <a:off x="1312164" y="1074222"/>
            <a:ext cx="976023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533400" algn="l"/>
              </a:tabLst>
            </a:pPr>
            <a:r>
              <a:rPr lang="th-TH" sz="16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ตามประกาศ </a:t>
            </a:r>
            <a:r>
              <a:rPr lang="th-TH" sz="16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ก.พ.อ. เรื่อง หลักเกณฑ์และวิธีการพิจารณาแต่งตั้ง</a:t>
            </a:r>
            <a:r>
              <a:rPr lang="th-TH" sz="16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บุคคลให้</a:t>
            </a:r>
            <a:r>
              <a:rPr lang="th-TH" sz="16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ดำรงตำแหน่งผู้ช่วย</a:t>
            </a:r>
            <a:r>
              <a:rPr lang="th-TH" sz="16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ศาสตราจารย์ รอง</a:t>
            </a:r>
            <a:r>
              <a:rPr lang="th-TH" sz="16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ศาสตราจารย์ และศาสตราจารย์ พ.ศ. </a:t>
            </a:r>
            <a:r>
              <a:rPr lang="th-TH" sz="16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2563</a:t>
            </a:r>
            <a:endParaRPr lang="en-US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-1" y="1515637"/>
            <a:ext cx="6240017" cy="4428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หนังสือ</a:t>
            </a:r>
            <a:endParaRPr lang="en-US" sz="2800" b="1" dirty="0">
              <a:solidFill>
                <a:schemeClr val="tx1"/>
              </a:solidFill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6240017" y="1515164"/>
            <a:ext cx="5951984" cy="4428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ตำรา</a:t>
            </a:r>
            <a:endParaRPr lang="en-US" sz="2800" b="1" dirty="0">
              <a:solidFill>
                <a:schemeClr val="tx1"/>
              </a:solidFill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20164" y="1958051"/>
            <a:ext cx="5591690" cy="4247317"/>
          </a:xfrm>
          <a:prstGeom prst="rect">
            <a:avLst/>
          </a:prstGeom>
          <a:noFill/>
          <a:ln w="12700"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233363" algn="thaiDist"/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เผยแพร่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ในลักษณะใดลักษณะ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หนึ่ง โดย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ต้องแสดงหลักฐานว่าได้ผ่านการ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ประเมิน                โดย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คณะผู้ทรงคุณวุฒิในสาขาวิชานั้น ๆ หรือสาขาวิชาที่เกี่ยวข้อง (</a:t>
            </a:r>
            <a:r>
              <a:rPr lang="en-US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peer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r>
              <a:rPr lang="en-US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reviewer)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                ที่มา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จากหลากหลายสถาบัน ดังนี้</a:t>
            </a:r>
          </a:p>
          <a:p>
            <a:pPr indent="233363" algn="thaiDist"/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1. 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การเผยแพร่ด้วยวิธีการ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ตีพิมพ์ หรือ</a:t>
            </a:r>
            <a:endParaRPr lang="th-TH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indent="233363" algn="thaiDist"/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2. 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การเผยแพร่โดยสื่ออิเล็กทรอนิกส์อื่น ๆ เช่น การเผยแพร่ในรูปของซีดีรอม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,                 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e-learning,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online learning</a:t>
            </a:r>
          </a:p>
          <a:p>
            <a:pPr indent="233363" algn="thaiDist"/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3. 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การเผยแพร่เป็น </a:t>
            </a:r>
            <a:r>
              <a:rPr lang="en-US" dirty="0">
                <a:latin typeface="TH Niramit AS" panose="02000506000000020004" pitchFamily="2" charset="-34"/>
                <a:cs typeface="TH Niramit AS" panose="02000506000000020004" pitchFamily="2" charset="-34"/>
              </a:rPr>
              <a:t>e-book 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โดย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สำนักพิมพ์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ซึ่งเป็นที่ยอมรับ</a:t>
            </a:r>
          </a:p>
          <a:p>
            <a:pPr indent="233363" algn="thaiDist"/>
            <a:r>
              <a:rPr lang="th-TH" dirty="0" smtClean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การ</a:t>
            </a:r>
            <a:r>
              <a:rPr lang="th-TH" dirty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เผยแพร่ดังกล่าวนั้นจะต้องเป็นไปอย่างกว้างขวางมากกว่าการใช้ในการ</a:t>
            </a:r>
            <a:r>
              <a:rPr lang="th-TH" dirty="0" smtClean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เรียน  การสอนวิชา</a:t>
            </a:r>
            <a:r>
              <a:rPr lang="th-TH" dirty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ต่าง ๆ ในหลักสูตรเท่านั้น 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จำนวน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พิมพ์เป็นดัชนี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หนึ่งที่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อาจแสดงการ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เผยแพร่อย่าง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กว้างขวางได้ แต่อาจใช้ดัชนีอื่นวัดความกว้างขวางในการเผยแพร่ได้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เช่นกัน</a:t>
            </a:r>
          </a:p>
          <a:p>
            <a:pPr indent="233363" algn="thaiDist"/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กรณี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ที่ได้มีการพิจารณาประเมินคุณภาพของ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ตำรา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แล้วไม่อยู่ในเกณฑ์ที่ ก.พ.อ. 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กำหนด การนำตำรา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นั้นไปแก้ไข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ปรับปรุงหรือเพิ่มเติมเนื้อหา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ใน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ตำรา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เพื่อ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นำมา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เสนอขอ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กำหนดตำแหน่ง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ทางวิชาการ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ครั้งใหม่ 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สามารถ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กระทำได้ 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แต่ให้มีการประเมินคุณภาพ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ตำราที่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ได้รับการ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ปรับปรุงแก้ไข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นั้น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ใหม่อีกครั้งหนึ่ง</a:t>
            </a:r>
            <a:endParaRPr lang="en-US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2615" y="1958051"/>
            <a:ext cx="5879724" cy="4247317"/>
          </a:xfrm>
          <a:prstGeom prst="rect">
            <a:avLst/>
          </a:prstGeom>
          <a:noFill/>
          <a:ln w="12700"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233363" algn="thaiDist"/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เผยแพร่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ในลักษณะใดลักษณะ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หนึ่ง 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โดยต้องแสดงหลักฐานว่าได้ผ่านการ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ประเมิน         โดย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คณะผู้ทรงคุณวุฒิในสาขาวิชานั้น ๆ หรือสาขาวิชาที่เกี่ยวข้อง (</a:t>
            </a:r>
            <a:r>
              <a:rPr lang="en-US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peer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r>
              <a:rPr lang="en-US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reviewer)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                  ที่มา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จากหลากหลายสถาบัน ดังนี้</a:t>
            </a:r>
          </a:p>
          <a:p>
            <a:pPr indent="233363" algn="thaiDist"/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1. 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การเผยแพร่ด้วยวิธีการตีพิมพ์</a:t>
            </a:r>
          </a:p>
          <a:p>
            <a:pPr indent="233363" algn="thaiDist"/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2. การเผยแพร่โดยสื่ออิเล็กทรอนิกส์ อาทิ การเผยแพร่ในรูปของซีดีรอม</a:t>
            </a:r>
          </a:p>
          <a:p>
            <a:pPr indent="233363" algn="thaiDist"/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3. การเผยแพร่เป็น </a:t>
            </a:r>
            <a:r>
              <a:rPr lang="en-US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e-book 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โดยสำนักพิมพ์ซึ่งเป็นที่ยอมรับ</a:t>
            </a:r>
          </a:p>
          <a:p>
            <a:pPr indent="233363" algn="thaiDist"/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การ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เผยแพร่ดังกล่าวนั้นจะต้องเป็นไปอย่างกว้างขวาง โดย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จำนวน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พิมพ์เป็น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ดัชนีหนึ่ง             ที่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อาจแสดงการเผยแพร่อย่างกว้างขวางได้ แต่อาจใช้ดัชนีอื่นวัดความ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กว้างขวางใน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การเผยแพร่ได้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เช่นกัน</a:t>
            </a:r>
            <a:endParaRPr lang="th-TH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indent="233363" algn="thaiDist"/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กรณี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ที่ได้มีการพิจารณาประเมินคุณภาพของหนังสือแล้วไม่อยู่ในเกณฑ์ที่ ก.พ.อ. 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กำหนด การนำหนังสือ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นั้นไปแก้ไขปรับปรุงหรือ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เพิ่มเติมเนื้อหา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ในหนังสือ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เพื่อนำมา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เสนอขอ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กำหนดตำแหน่ง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ทาง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วิชาการครั้งใหม่ 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สามารถ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กระทำได้ 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แต่ให้มีการประเมินคุณภาพหนังสือที่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ได้รับการปรับปรุงแก้ไข</a:t>
            </a: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นั้นใหม่</a:t>
            </a:r>
            <a:r>
              <a:rPr lang="th-TH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อีกครั้งหนึ่ง</a:t>
            </a:r>
          </a:p>
          <a:p>
            <a:pPr indent="233363" algn="thaiDist"/>
            <a:endParaRPr lang="th-TH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indent="233363" algn="thaiDist"/>
            <a:endParaRPr lang="en-US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485264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281" y="6357426"/>
            <a:ext cx="553111" cy="383942"/>
          </a:xfrm>
        </p:spPr>
        <p:txBody>
          <a:bodyPr/>
          <a:lstStyle/>
          <a:p>
            <a:fld id="{48F63A3B-78C7-47BE-AE5E-E10140E04643}" type="slidenum">
              <a:rPr lang="en-US" sz="2000" b="1" smtClean="0">
                <a:solidFill>
                  <a:schemeClr val="tx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10</a:t>
            </a:fld>
            <a:endParaRPr lang="en-US" sz="2000" b="1" dirty="0">
              <a:solidFill>
                <a:schemeClr val="tx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1344" y="404664"/>
            <a:ext cx="112082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6000" b="1" dirty="0">
                <a:latin typeface="Yu Mincho Demibold" panose="02020600000000000000" pitchFamily="18" charset="-128"/>
                <a:ea typeface="Yu Mincho Demibold" panose="02020600000000000000" pitchFamily="18" charset="-128"/>
                <a:cs typeface="TH Niramit AS" panose="02000506000000020004" pitchFamily="2" charset="-34"/>
                <a:sym typeface="Wingdings" panose="05000000000000000000" pitchFamily="2" charset="2"/>
              </a:rPr>
              <a:t></a:t>
            </a:r>
            <a:endParaRPr lang="en-US" sz="6000" dirty="0"/>
          </a:p>
        </p:txBody>
      </p:sp>
      <p:sp>
        <p:nvSpPr>
          <p:cNvPr id="13" name="Rectangle 4"/>
          <p:cNvSpPr/>
          <p:nvPr/>
        </p:nvSpPr>
        <p:spPr>
          <a:xfrm>
            <a:off x="1301910" y="468541"/>
            <a:ext cx="107707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8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ความแตกต่าง</a:t>
            </a:r>
            <a:r>
              <a:rPr lang="th-TH" sz="4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ระหว่างหนังสือ</a:t>
            </a:r>
            <a:r>
              <a:rPr lang="th-TH" sz="48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และ</a:t>
            </a:r>
            <a:r>
              <a:rPr lang="th-TH" sz="4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ตำรา</a:t>
            </a:r>
            <a:r>
              <a:rPr lang="en-US" sz="4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: </a:t>
            </a:r>
            <a:r>
              <a:rPr lang="th-TH" sz="4800" b="1" dirty="0">
                <a:solidFill>
                  <a:schemeClr val="accent2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ลักษณะ</a:t>
            </a:r>
            <a:r>
              <a:rPr lang="th-TH" sz="4800" b="1" dirty="0" smtClean="0">
                <a:solidFill>
                  <a:schemeClr val="accent2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คุณภาพ</a:t>
            </a:r>
            <a:endParaRPr lang="en-US" sz="4800" dirty="0">
              <a:solidFill>
                <a:schemeClr val="accent2"/>
              </a:solidFill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16" name="Rectangle 7"/>
          <p:cNvSpPr/>
          <p:nvPr/>
        </p:nvSpPr>
        <p:spPr>
          <a:xfrm>
            <a:off x="1304318" y="1074222"/>
            <a:ext cx="976023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533400" algn="l"/>
              </a:tabLst>
            </a:pPr>
            <a:r>
              <a:rPr lang="th-TH" sz="16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ตามประกาศ </a:t>
            </a:r>
            <a:r>
              <a:rPr lang="th-TH" sz="16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ก.พ.อ. เรื่อง หลักเกณฑ์และวิธีการพิจารณาแต่งตั้ง</a:t>
            </a:r>
            <a:r>
              <a:rPr lang="th-TH" sz="16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บุคคลให้</a:t>
            </a:r>
            <a:r>
              <a:rPr lang="th-TH" sz="16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ดำรงตำแหน่งผู้ช่วย</a:t>
            </a:r>
            <a:r>
              <a:rPr lang="th-TH" sz="16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ศาสตราจารย์ รอง</a:t>
            </a:r>
            <a:r>
              <a:rPr lang="th-TH" sz="16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ศาสตราจารย์ และศาสตราจารย์ พ.ศ. </a:t>
            </a:r>
            <a:r>
              <a:rPr lang="th-TH" sz="16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2563</a:t>
            </a:r>
            <a:endParaRPr lang="en-US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6023992" y="1504670"/>
            <a:ext cx="6168008" cy="4428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ตำรา</a:t>
            </a:r>
            <a:endParaRPr lang="en-US" sz="2800" b="1" dirty="0">
              <a:solidFill>
                <a:schemeClr val="tx1"/>
              </a:solidFill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216918" y="1947558"/>
            <a:ext cx="5843807" cy="4508927"/>
          </a:xfrm>
          <a:prstGeom prst="rect">
            <a:avLst/>
          </a:prstGeom>
          <a:noFill/>
          <a:ln w="12700"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thaiDist">
              <a:tabLst>
                <a:tab pos="685800" algn="l"/>
              </a:tabLst>
            </a:pPr>
            <a:r>
              <a:rPr lang="th-TH" sz="17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ระดับ </a:t>
            </a:r>
            <a:r>
              <a:rPr lang="en-US" sz="17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B</a:t>
            </a:r>
            <a:r>
              <a:rPr lang="th-TH" sz="17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	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เป็นตำรา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ที่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มีเนื้อหา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สาระทางวิชาการถูกต้อง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สมบูรณ์ และ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ทันสมัย มีแนวคิด</a:t>
            </a:r>
          </a:p>
          <a:p>
            <a:pPr algn="thaiDist">
              <a:tabLst>
                <a:tab pos="685800" algn="l"/>
              </a:tabLst>
            </a:pP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	และ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การ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นำเสนอ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ที่ชัดเจนเป็นประโยชน์</a:t>
            </a:r>
            <a:r>
              <a:rPr lang="th-TH" sz="1700" dirty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ต่อการเรียนการสอนใน</a:t>
            </a:r>
            <a:r>
              <a:rPr lang="th-TH" sz="1700" dirty="0" smtClean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ระดับอุดมศึกษา</a:t>
            </a:r>
          </a:p>
          <a:p>
            <a:pPr algn="thaiDist">
              <a:spcBef>
                <a:spcPts val="600"/>
              </a:spcBef>
              <a:tabLst>
                <a:tab pos="685800" algn="l"/>
              </a:tabLst>
            </a:pPr>
            <a:r>
              <a:rPr lang="th-TH" sz="17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ระดับ </a:t>
            </a:r>
            <a:r>
              <a:rPr lang="en-US" sz="17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B</a:t>
            </a:r>
            <a:r>
              <a:rPr lang="en-US" sz="17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+</a:t>
            </a:r>
            <a:r>
              <a:rPr lang="th-TH" sz="17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	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ใช้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เกณฑ์เดียวกับระดับ </a:t>
            </a:r>
            <a:r>
              <a:rPr lang="en-US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B 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และต้องมีการวิเคราะห์และเสนอ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ความรู้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หรือวิธีการ</a:t>
            </a:r>
          </a:p>
          <a:p>
            <a:pPr algn="thaiDist">
              <a:tabLst>
                <a:tab pos="685800" algn="l"/>
              </a:tabLst>
            </a:pP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	ที่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ทันสมัยต่อความก้าวหน้าทาง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วิชาการ และ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เป็นประโยชน์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ต่อวงวิชาการ</a:t>
            </a:r>
          </a:p>
          <a:p>
            <a:pPr algn="thaiDist">
              <a:tabLst>
                <a:tab pos="685800" algn="l"/>
              </a:tabLst>
            </a:pP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	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และมีการสอดแทรกความคิดริเริ่ม และประสบการณ์หรือผลงานทางวิชาการ</a:t>
            </a:r>
          </a:p>
          <a:p>
            <a:pPr algn="thaiDist">
              <a:tabLst>
                <a:tab pos="685800" algn="l"/>
              </a:tabLst>
            </a:pP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	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ของผู้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ขอที่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เป็นการแสดงให้เห็นถึงความรู้ที่เป็นประโยชน์</a:t>
            </a:r>
            <a:r>
              <a:rPr lang="th-TH" sz="1700" dirty="0" smtClean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ต่อการเรียนการสอน</a:t>
            </a:r>
            <a:endParaRPr lang="th-TH" sz="1700" dirty="0">
              <a:solidFill>
                <a:schemeClr val="accent2">
                  <a:lumMod val="75000"/>
                </a:schemeClr>
              </a:solidFill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>
              <a:spcBef>
                <a:spcPts val="600"/>
              </a:spcBef>
              <a:tabLst>
                <a:tab pos="685800" algn="l"/>
              </a:tabLst>
            </a:pPr>
            <a:r>
              <a:rPr lang="th-TH" sz="17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ระดับ </a:t>
            </a:r>
            <a:r>
              <a:rPr lang="en-US" sz="17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A</a:t>
            </a:r>
            <a:r>
              <a:rPr lang="th-TH" sz="17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	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ใช้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เกณฑ์เดียวกับระดับ </a:t>
            </a:r>
            <a:r>
              <a:rPr lang="en-US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B+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และ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ต้อง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มีการกลั่นกรอง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และสอดแทรกองค์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ความรู้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	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</a:p>
          <a:p>
            <a:pPr>
              <a:tabLst>
                <a:tab pos="685800" algn="l"/>
              </a:tabLst>
            </a:pP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	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ที่ได้จาก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ผลงานทางวิชาการของผู้ขอ และได้รับการอ้างอิงและใช้สอน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อย่าง</a:t>
            </a:r>
          </a:p>
          <a:p>
            <a:pPr>
              <a:tabLst>
                <a:tab pos="685800" algn="l"/>
              </a:tabLst>
            </a:pP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	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กว้างขวางใน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วงวิชาการระดับชาติ มีความละเอียดและความลุ่มลึกทาง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วิชาการ</a:t>
            </a:r>
          </a:p>
          <a:p>
            <a:pPr>
              <a:tabLst>
                <a:tab pos="685800" algn="l"/>
              </a:tabLst>
            </a:pP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	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ใน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ระดับสูง</a:t>
            </a:r>
          </a:p>
          <a:p>
            <a:pPr>
              <a:spcBef>
                <a:spcPts val="600"/>
              </a:spcBef>
              <a:tabLst>
                <a:tab pos="685800" algn="l"/>
              </a:tabLst>
            </a:pPr>
            <a:r>
              <a:rPr lang="th-TH" sz="17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ระดับ </a:t>
            </a:r>
            <a:r>
              <a:rPr lang="en-US" sz="17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A</a:t>
            </a:r>
            <a:r>
              <a:rPr lang="en-US" sz="17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+</a:t>
            </a:r>
            <a:r>
              <a:rPr lang="th-TH" sz="17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	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ใช้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เกณฑ์เดียวกับระดับ </a:t>
            </a:r>
            <a:r>
              <a:rPr lang="en-US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A 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และต้อง</a:t>
            </a:r>
          </a:p>
          <a:p>
            <a:pPr>
              <a:tabLst>
                <a:tab pos="685800" algn="l"/>
              </a:tabLst>
            </a:pP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	1. 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มีลักษณะเป็นงานที่มีการ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สังเคราะห์ และ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สร้างสรรค์องค์ความรู้ใหม่ </a:t>
            </a:r>
            <a:endParaRPr lang="th-TH" sz="1700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>
              <a:tabLst>
                <a:tab pos="685800" algn="l"/>
              </a:tabLst>
            </a:pP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	 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 (</a:t>
            </a:r>
            <a:r>
              <a:rPr lang="en-US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Body </a:t>
            </a:r>
            <a:r>
              <a:rPr lang="en-US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of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r>
              <a:rPr lang="en-US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Knowledge</a:t>
            </a:r>
            <a:r>
              <a:rPr lang="en-US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) 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หรือเสนอทฤษฎีใหม่ทางวิชาการในเรื่องใด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เรื่องหนึ่ง</a:t>
            </a:r>
            <a:endParaRPr lang="th-TH" sz="1700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>
              <a:tabLst>
                <a:tab pos="685800" algn="l"/>
              </a:tabLst>
            </a:pP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	2. 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มีการกระตุ้นให้เกิดความคิดและค้นคว้าอย่างต่อเนื่อง โดยพิจารณาจาก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การ</a:t>
            </a:r>
          </a:p>
          <a:p>
            <a:pPr>
              <a:tabLst>
                <a:tab pos="685800" algn="l"/>
              </a:tabLst>
            </a:pP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	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  ได้รับการ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อ้างอิงอย่างกว้างขวางในระดับนานาชาติ</a:t>
            </a:r>
          </a:p>
          <a:p>
            <a:pPr>
              <a:tabLst>
                <a:tab pos="685800" algn="l"/>
              </a:tabLst>
            </a:pP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	3. 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เป็นที่เชื่อถือและยอมรับต่อวงวิชาการหรือวิชาชีพที่เกี่ยวข้องในระดับ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นานาชาติ</a:t>
            </a:r>
            <a:endParaRPr lang="en-US" sz="1700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6993" y="1947558"/>
            <a:ext cx="5760640" cy="4508927"/>
          </a:xfrm>
          <a:prstGeom prst="rect">
            <a:avLst/>
          </a:prstGeom>
          <a:noFill/>
          <a:ln w="12700"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tabLst>
                <a:tab pos="685800" algn="l"/>
              </a:tabLst>
            </a:pPr>
            <a:r>
              <a:rPr lang="th-TH" sz="17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ระดับ </a:t>
            </a:r>
            <a:r>
              <a:rPr lang="en-US" sz="17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B</a:t>
            </a:r>
            <a:r>
              <a:rPr lang="th-TH" sz="17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	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เป็น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หนังสือที่มีเนื้อหาสาระทางวิชาการถูกต้องสมบูรณ์ มีการบูรณา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การ</a:t>
            </a:r>
            <a:endParaRPr lang="th-TH" sz="1700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>
              <a:tabLst>
                <a:tab pos="685800" algn="l"/>
              </a:tabLst>
            </a:pP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	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องค์ความรู้ และ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แนวคิดที่ทันสมัย มีการ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นำเสนอ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ที่ชัดเจนเป็น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ประโยชน์</a:t>
            </a:r>
          </a:p>
          <a:p>
            <a:pPr>
              <a:tabLst>
                <a:tab pos="685800" algn="l"/>
              </a:tabLst>
            </a:pP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	</a:t>
            </a:r>
            <a:r>
              <a:rPr lang="th-TH" sz="1700" dirty="0" smtClean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ต่อ</a:t>
            </a:r>
            <a:r>
              <a:rPr lang="th-TH" sz="1700" dirty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วง</a:t>
            </a:r>
            <a:r>
              <a:rPr lang="th-TH" sz="1700" dirty="0" smtClean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วิชาการหรือ</a:t>
            </a:r>
            <a:r>
              <a:rPr lang="th-TH" sz="1700" dirty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วิชาชีพ</a:t>
            </a:r>
          </a:p>
          <a:p>
            <a:pPr>
              <a:spcBef>
                <a:spcPts val="600"/>
              </a:spcBef>
              <a:tabLst>
                <a:tab pos="685800" algn="l"/>
              </a:tabLst>
            </a:pPr>
            <a:r>
              <a:rPr lang="th-TH" sz="17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ระดับ </a:t>
            </a:r>
            <a:r>
              <a:rPr lang="en-US" sz="17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B</a:t>
            </a:r>
            <a:r>
              <a:rPr lang="en-US" sz="17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+</a:t>
            </a:r>
            <a:r>
              <a:rPr lang="th-TH" sz="17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	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ใช้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เกณฑ์เดียวกับระดับ </a:t>
            </a:r>
            <a:r>
              <a:rPr lang="en-US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B 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และต้องมีการวิเคราะห์ เสนอความรู้หรือ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วิธีการ</a:t>
            </a:r>
          </a:p>
          <a:p>
            <a:pPr>
              <a:tabLst>
                <a:tab pos="685800" algn="l"/>
              </a:tabLst>
            </a:pP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	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ที่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ทันสมัยต่อความก้าวหน้าทางวิชาการ มีการสอดแทรกความคิด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ริเริ่ม </a:t>
            </a:r>
          </a:p>
          <a:p>
            <a:pPr>
              <a:tabLst>
                <a:tab pos="685800" algn="l"/>
              </a:tabLst>
            </a:pP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	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และประสบการณ์หรือ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ผลงานทางวิชาการของผู้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ขอที่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เป็นการแสดงให้เห็น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ถึง</a:t>
            </a:r>
          </a:p>
          <a:p>
            <a:pPr>
              <a:tabLst>
                <a:tab pos="685800" algn="l"/>
              </a:tabLst>
            </a:pP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	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ความรู้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ที่เป็น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ประโยชน์</a:t>
            </a:r>
            <a:r>
              <a:rPr lang="th-TH" sz="1700" dirty="0" smtClean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ต่อ</a:t>
            </a:r>
            <a:r>
              <a:rPr lang="th-TH" sz="1700" dirty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วงวิชาการระดับชาติ</a:t>
            </a:r>
          </a:p>
          <a:p>
            <a:pPr>
              <a:spcBef>
                <a:spcPts val="600"/>
              </a:spcBef>
              <a:tabLst>
                <a:tab pos="685800" algn="l"/>
              </a:tabLst>
            </a:pPr>
            <a:r>
              <a:rPr lang="th-TH" sz="17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ระดับ </a:t>
            </a:r>
            <a:r>
              <a:rPr lang="en-US" sz="17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A</a:t>
            </a:r>
            <a:r>
              <a:rPr lang="th-TH" sz="17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	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ใช้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เกณฑ์เดียวกับระดับ </a:t>
            </a:r>
            <a:r>
              <a:rPr lang="en-US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B+ 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และต้องมีการ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กลั่นกรอง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และสอดแทรกองค์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ความรู้</a:t>
            </a:r>
          </a:p>
          <a:p>
            <a:pPr>
              <a:tabLst>
                <a:tab pos="685800" algn="l"/>
              </a:tabLst>
            </a:pP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	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ที่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ได้จากผลงานทางวิชาการของผู้ขอ และได้รับการอ้างอิงอย่าง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กว้างขวาง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ต่อ 	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วงวิชาการระดับ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นานาชาติ มีความละเอียดและความลุ่มลึกทาง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วิชาการใน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ระดับสูง</a:t>
            </a:r>
          </a:p>
          <a:p>
            <a:pPr>
              <a:spcBef>
                <a:spcPts val="600"/>
              </a:spcBef>
              <a:tabLst>
                <a:tab pos="685800" algn="l"/>
              </a:tabLst>
            </a:pPr>
            <a:r>
              <a:rPr lang="th-TH" sz="17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ระดับ </a:t>
            </a:r>
            <a:r>
              <a:rPr lang="en-US" sz="17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A</a:t>
            </a:r>
            <a:r>
              <a:rPr lang="en-US" sz="17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+</a:t>
            </a:r>
            <a:r>
              <a:rPr lang="th-TH" sz="17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	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ใช้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เกณฑ์เดียวกับระดับ </a:t>
            </a:r>
            <a:r>
              <a:rPr lang="en-US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A 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และต้อง</a:t>
            </a:r>
          </a:p>
          <a:p>
            <a:pPr>
              <a:tabLst>
                <a:tab pos="685800" algn="l"/>
              </a:tabLst>
            </a:pP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	1. 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มีลักษณะเป็นงานที่มีการ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สังเคราะห์ และ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สร้างสรรค์องค์ความรู้ใหม่ 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	   </a:t>
            </a:r>
          </a:p>
          <a:p>
            <a:pPr>
              <a:tabLst>
                <a:tab pos="685800" algn="l"/>
              </a:tabLst>
            </a:pP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	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  (</a:t>
            </a:r>
            <a:r>
              <a:rPr lang="en-US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Body of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r>
              <a:rPr lang="en-US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Knowledge</a:t>
            </a:r>
            <a:r>
              <a:rPr lang="en-US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) 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หรือทฤษฎีใหม่ทางวิชาการในเรื่องใด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เรื่องหนึ่ง</a:t>
            </a:r>
            <a:endParaRPr lang="th-TH" sz="1700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>
              <a:tabLst>
                <a:tab pos="685800" algn="l"/>
              </a:tabLst>
            </a:pP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	2. 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มีการกระตุ้นให้เกิดความคิดและค้นคว้าอย่างต่อเนื่อง โดยพิจารณา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จาก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การ</a:t>
            </a:r>
            <a:endParaRPr lang="th-TH" sz="1700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>
              <a:tabLst>
                <a:tab pos="685800" algn="l"/>
              </a:tabLst>
            </a:pP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	 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 ได้รับการ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อ้างอิงอย่างกว้างขวางในระดับนานาชาติ</a:t>
            </a:r>
          </a:p>
          <a:p>
            <a:pPr>
              <a:tabLst>
                <a:tab pos="685800" algn="l"/>
              </a:tabLst>
            </a:pP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	3. </a:t>
            </a:r>
            <a:r>
              <a:rPr lang="th-TH" sz="1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เป็นที่เชื่อถือและยอมรับต่อวงวิชาการหรือวิชาชีพที่เกี่ยวข้องในระดับ</a:t>
            </a:r>
            <a:r>
              <a:rPr lang="th-TH" sz="1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นานาชาติ</a:t>
            </a:r>
            <a:endParaRPr lang="en-US" sz="1700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-1" y="1504670"/>
            <a:ext cx="6036733" cy="4428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หนังสือ</a:t>
            </a:r>
            <a:endParaRPr lang="en-US" sz="2800" b="1" dirty="0">
              <a:solidFill>
                <a:schemeClr val="tx1"/>
              </a:solidFill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066690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343123" y="467595"/>
            <a:ext cx="42077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tabLst>
                <a:tab pos="457200" algn="l"/>
              </a:tabLst>
            </a:pPr>
            <a:r>
              <a:rPr lang="en-US" sz="54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Writer’s Checklist</a:t>
            </a:r>
            <a:endParaRPr lang="th-TH" sz="54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47328" y="6309320"/>
            <a:ext cx="552004" cy="360040"/>
          </a:xfrm>
        </p:spPr>
        <p:txBody>
          <a:bodyPr/>
          <a:lstStyle/>
          <a:p>
            <a:fld id="{48F63A3B-78C7-47BE-AE5E-E10140E04643}" type="slidenum">
              <a:rPr lang="en-US" sz="2000" b="1" smtClean="0">
                <a:solidFill>
                  <a:schemeClr val="tx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11</a:t>
            </a:fld>
            <a:endParaRPr lang="en-US" sz="2000" b="1" dirty="0">
              <a:solidFill>
                <a:schemeClr val="tx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1344" y="469121"/>
            <a:ext cx="112082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6000" b="1" dirty="0">
                <a:latin typeface="Yu Mincho Demibold" panose="02020600000000000000" pitchFamily="18" charset="-128"/>
                <a:ea typeface="Yu Mincho Demibold" panose="02020600000000000000" pitchFamily="18" charset="-128"/>
                <a:cs typeface="TH Niramit AS" panose="02000506000000020004" pitchFamily="2" charset="-34"/>
                <a:sym typeface="Wingdings" panose="05000000000000000000" pitchFamily="2" charset="2"/>
              </a:rPr>
              <a:t></a:t>
            </a:r>
            <a:endParaRPr lang="en-US" sz="6000" dirty="0"/>
          </a:p>
        </p:txBody>
      </p:sp>
      <p:sp>
        <p:nvSpPr>
          <p:cNvPr id="11" name="กล่องข้อความ 10"/>
          <p:cNvSpPr txBox="1"/>
          <p:nvPr/>
        </p:nvSpPr>
        <p:spPr>
          <a:xfrm>
            <a:off x="3575720" y="6363236"/>
            <a:ext cx="19751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4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ผู้จัดทำ</a:t>
            </a:r>
            <a:r>
              <a:rPr lang="en-US" sz="14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: </a:t>
            </a:r>
            <a:r>
              <a:rPr lang="th-TH" sz="14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นาย</a:t>
            </a:r>
            <a:r>
              <a:rPr lang="th-TH" sz="1400" b="1" dirty="0" err="1">
                <a:latin typeface="TH Niramit AS" panose="02000506000000020004" pitchFamily="2" charset="-34"/>
                <a:cs typeface="TH Niramit AS" panose="02000506000000020004" pitchFamily="2" charset="-34"/>
              </a:rPr>
              <a:t>สรญา</a:t>
            </a:r>
            <a:r>
              <a:rPr lang="th-TH" sz="14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 แสงเย็นพันธ์ </a:t>
            </a:r>
            <a:endParaRPr lang="en-US" sz="14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9376" y="6331586"/>
            <a:ext cx="33101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H Chakra Petch" panose="02000506000000020004" pitchFamily="2" charset="-34"/>
                <a:cs typeface="TH Chakra Petch" panose="02000506000000020004" pitchFamily="2" charset="-34"/>
                <a:hlinkClick r:id="rId3"/>
              </a:rPr>
              <a:t>http://www.nupress.grad.nu.ac.th/the-writers-checklist/</a:t>
            </a:r>
            <a:endParaRPr lang="en-US" sz="1400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pic>
        <p:nvPicPr>
          <p:cNvPr id="14" name="รูปภาพ 1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14949" t="17326" r="61319" b="5721"/>
          <a:stretch/>
        </p:blipFill>
        <p:spPr>
          <a:xfrm>
            <a:off x="1462194" y="1484784"/>
            <a:ext cx="4195744" cy="4187423"/>
          </a:xfrm>
          <a:prstGeom prst="rect">
            <a:avLst/>
          </a:prstGeom>
          <a:ln>
            <a:solidFill>
              <a:schemeClr val="bg1"/>
            </a:solidFill>
          </a:ln>
          <a:effectLst/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8834"/>
          <a:stretch/>
        </p:blipFill>
        <p:spPr>
          <a:xfrm>
            <a:off x="5807968" y="1108740"/>
            <a:ext cx="5064972" cy="4935660"/>
          </a:xfrm>
          <a:prstGeom prst="rect">
            <a:avLst/>
          </a:prstGeom>
          <a:ln w="12700">
            <a:solidFill>
              <a:schemeClr val="bg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1961410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343123" y="467595"/>
            <a:ext cx="42077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tabLst>
                <a:tab pos="457200" algn="l"/>
              </a:tabLst>
            </a:pPr>
            <a:r>
              <a:rPr lang="en-US" sz="4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Writer’s Checklist</a:t>
            </a:r>
            <a:endParaRPr lang="th-TH" sz="48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47328" y="6309320"/>
            <a:ext cx="552004" cy="360040"/>
          </a:xfrm>
        </p:spPr>
        <p:txBody>
          <a:bodyPr/>
          <a:lstStyle/>
          <a:p>
            <a:fld id="{48F63A3B-78C7-47BE-AE5E-E10140E04643}" type="slidenum">
              <a:rPr lang="en-US" sz="2000" b="1" smtClean="0">
                <a:solidFill>
                  <a:schemeClr val="tx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12</a:t>
            </a:fld>
            <a:endParaRPr lang="en-US" sz="2000" b="1" dirty="0">
              <a:solidFill>
                <a:schemeClr val="tx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3421" y="261646"/>
            <a:ext cx="112082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6000" b="1" dirty="0">
                <a:latin typeface="Yu Mincho Demibold" panose="02020600000000000000" pitchFamily="18" charset="-128"/>
                <a:ea typeface="Yu Mincho Demibold" panose="02020600000000000000" pitchFamily="18" charset="-128"/>
                <a:cs typeface="TH Niramit AS" panose="02000506000000020004" pitchFamily="2" charset="-34"/>
                <a:sym typeface="Wingdings" panose="05000000000000000000" pitchFamily="2" charset="2"/>
              </a:rPr>
              <a:t></a:t>
            </a:r>
            <a:endParaRPr lang="en-US" sz="6000" dirty="0"/>
          </a:p>
        </p:txBody>
      </p:sp>
      <p:sp>
        <p:nvSpPr>
          <p:cNvPr id="11" name="กล่องข้อความ 10"/>
          <p:cNvSpPr txBox="1"/>
          <p:nvPr/>
        </p:nvSpPr>
        <p:spPr>
          <a:xfrm>
            <a:off x="3575720" y="6361583"/>
            <a:ext cx="25922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4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ผู้จัดทำ</a:t>
            </a:r>
            <a:r>
              <a:rPr lang="en-US" sz="14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: </a:t>
            </a:r>
            <a:r>
              <a:rPr lang="th-TH" sz="14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นาย</a:t>
            </a:r>
            <a:r>
              <a:rPr lang="th-TH" sz="1400" b="1" dirty="0" err="1">
                <a:latin typeface="TH Niramit AS" panose="02000506000000020004" pitchFamily="2" charset="-34"/>
                <a:cs typeface="TH Niramit AS" panose="02000506000000020004" pitchFamily="2" charset="-34"/>
              </a:rPr>
              <a:t>สรญา</a:t>
            </a:r>
            <a:r>
              <a:rPr lang="th-TH" sz="14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 แสงเย็นพันธ์ </a:t>
            </a:r>
            <a:endParaRPr lang="en-US" sz="14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9376" y="6331586"/>
            <a:ext cx="33101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H Chakra Petch" panose="02000506000000020004" pitchFamily="2" charset="-34"/>
                <a:cs typeface="TH Chakra Petch" panose="02000506000000020004" pitchFamily="2" charset="-34"/>
                <a:hlinkClick r:id="rId3"/>
              </a:rPr>
              <a:t>http://www.nupress.grad.nu.ac.th/the-writers-checklist/</a:t>
            </a:r>
            <a:endParaRPr lang="en-US" sz="1400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pic>
        <p:nvPicPr>
          <p:cNvPr id="13" name="รูปภาพ 8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42883" t="16602" r="26884" b="12488"/>
          <a:stretch/>
        </p:blipFill>
        <p:spPr>
          <a:xfrm>
            <a:off x="1070570" y="1221958"/>
            <a:ext cx="4752877" cy="4946785"/>
          </a:xfrm>
          <a:prstGeom prst="rect">
            <a:avLst/>
          </a:prstGeom>
          <a:ln w="12700">
            <a:solidFill>
              <a:schemeClr val="bg2">
                <a:lumMod val="75000"/>
              </a:schemeClr>
            </a:solidFill>
          </a:ln>
        </p:spPr>
      </p:pic>
      <p:pic>
        <p:nvPicPr>
          <p:cNvPr id="10" name="รูปภาพ 9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42601" t="16727" r="26428" b="12120"/>
          <a:stretch/>
        </p:blipFill>
        <p:spPr>
          <a:xfrm>
            <a:off x="7104112" y="1221958"/>
            <a:ext cx="4820279" cy="4946785"/>
          </a:xfrm>
          <a:prstGeom prst="rect">
            <a:avLst/>
          </a:prstGeom>
          <a:ln w="19050">
            <a:solidFill>
              <a:schemeClr val="bg2">
                <a:lumMod val="75000"/>
              </a:schemeClr>
            </a:solidFill>
          </a:ln>
        </p:spPr>
      </p:pic>
      <p:pic>
        <p:nvPicPr>
          <p:cNvPr id="9" name="รูปภาพ 8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5264" t="38763" r="61264" b="36744"/>
          <a:stretch/>
        </p:blipFill>
        <p:spPr>
          <a:xfrm>
            <a:off x="200660" y="1440289"/>
            <a:ext cx="1291880" cy="956485"/>
          </a:xfrm>
          <a:prstGeom prst="rect">
            <a:avLst/>
          </a:prstGeom>
          <a:ln w="12700">
            <a:solidFill>
              <a:schemeClr val="bg2">
                <a:lumMod val="75000"/>
              </a:schemeClr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9"/>
          <a:srcRect t="45228" r="10298"/>
          <a:stretch/>
        </p:blipFill>
        <p:spPr>
          <a:xfrm>
            <a:off x="6078197" y="1440289"/>
            <a:ext cx="1334745" cy="1008113"/>
          </a:xfrm>
          <a:prstGeom prst="rect">
            <a:avLst/>
          </a:prstGeom>
          <a:ln w="12700">
            <a:solidFill>
              <a:schemeClr val="bg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2771053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9336" y="6270773"/>
            <a:ext cx="479996" cy="470595"/>
          </a:xfrm>
        </p:spPr>
        <p:txBody>
          <a:bodyPr/>
          <a:lstStyle/>
          <a:p>
            <a:fld id="{48F63A3B-78C7-47BE-AE5E-E10140E04643}" type="slidenum">
              <a:rPr lang="en-US" sz="2000" b="1" smtClean="0">
                <a:solidFill>
                  <a:schemeClr val="tx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13</a:t>
            </a:fld>
            <a:endParaRPr lang="en-US" sz="2000" b="1" dirty="0">
              <a:solidFill>
                <a:schemeClr val="tx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11" name="พับมุม 10"/>
          <p:cNvSpPr/>
          <p:nvPr/>
        </p:nvSpPr>
        <p:spPr>
          <a:xfrm>
            <a:off x="0" y="0"/>
            <a:ext cx="12192000" cy="6858000"/>
          </a:xfrm>
          <a:prstGeom prst="foldedCorner">
            <a:avLst/>
          </a:prstGeom>
          <a:solidFill>
            <a:schemeClr val="bg2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0">
                <a:solidFill>
                  <a:schemeClr val="bg1"/>
                </a:solidFill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TextBox 1"/>
          <p:cNvSpPr txBox="1"/>
          <p:nvPr/>
        </p:nvSpPr>
        <p:spPr>
          <a:xfrm>
            <a:off x="59668" y="2151727"/>
            <a:ext cx="1207266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Baijam" panose="02000506000000020004" pitchFamily="2" charset="-34"/>
                <a:cs typeface="TH Baijam" panose="02000506000000020004" pitchFamily="2" charset="-34"/>
              </a:rPr>
              <a:t>การ</a:t>
            </a:r>
            <a:r>
              <a:rPr lang="th-TH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Baijam" panose="02000506000000020004" pitchFamily="2" charset="-34"/>
                <a:cs typeface="TH Baijam" panose="02000506000000020004" pitchFamily="2" charset="-34"/>
              </a:rPr>
              <a:t>จัดเตรียม</a:t>
            </a:r>
            <a:r>
              <a:rPr lang="th-TH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Baijam" panose="02000506000000020004" pitchFamily="2" charset="-34"/>
                <a:cs typeface="TH Baijam" panose="02000506000000020004" pitchFamily="2" charset="-34"/>
              </a:rPr>
              <a:t>ต้นฉบับเพื่อ</a:t>
            </a:r>
            <a:r>
              <a:rPr lang="th-TH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Baijam" panose="02000506000000020004" pitchFamily="2" charset="-34"/>
                <a:cs typeface="TH Baijam" panose="02000506000000020004" pitchFamily="2" charset="-34"/>
              </a:rPr>
              <a:t>เสนอจัดทำ</a:t>
            </a:r>
          </a:p>
          <a:p>
            <a:pPr algn="ctr"/>
            <a:r>
              <a:rPr lang="th-TH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Baijam" panose="02000506000000020004" pitchFamily="2" charset="-34"/>
                <a:cs typeface="TH Baijam" panose="02000506000000020004" pitchFamily="2" charset="-34"/>
              </a:rPr>
              <a:t>กับสำนักพิมพ์มหาวิทยาลัย</a:t>
            </a:r>
            <a:r>
              <a:rPr lang="th-TH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Baijam" panose="02000506000000020004" pitchFamily="2" charset="-34"/>
                <a:cs typeface="TH Baijam" panose="02000506000000020004" pitchFamily="2" charset="-34"/>
              </a:rPr>
              <a:t>นเรศวร</a:t>
            </a:r>
            <a:endParaRPr lang="th-TH" altLang="th-TH" sz="8000" b="1" dirty="0">
              <a:latin typeface="TH Baijam" panose="02000506000000020004" pitchFamily="2" charset="-34"/>
              <a:ea typeface="Yu Mincho Demibold" panose="02020600000000000000" pitchFamily="18" charset="-128"/>
              <a:cs typeface="TH Baijam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880433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47940" y="2022787"/>
            <a:ext cx="730411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 lvl="0" indent="-352425">
              <a:buFont typeface="Arial" panose="020B0604020202020204" pitchFamily="34" charset="0"/>
              <a:buChar char="•"/>
            </a:pPr>
            <a:r>
              <a:rPr lang="th-TH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ขนาดกระดาษ  8 หน้ายก 19 </a:t>
            </a:r>
            <a:r>
              <a:rPr lang="en-US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x</a:t>
            </a:r>
            <a:r>
              <a:rPr lang="th-TH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r>
              <a:rPr lang="en-US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26 </a:t>
            </a:r>
            <a:r>
              <a:rPr lang="th-TH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ซม. </a:t>
            </a:r>
            <a:r>
              <a:rPr lang="th-TH" sz="32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(ขนาด </a:t>
            </a:r>
            <a:r>
              <a:rPr lang="en-US" sz="32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B5</a:t>
            </a:r>
            <a:r>
              <a:rPr lang="th-TH" sz="32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)</a:t>
            </a:r>
            <a:endParaRPr lang="th-TH" sz="32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marL="352425" lvl="0" indent="-352425">
              <a:buFont typeface="Arial" panose="020B0604020202020204" pitchFamily="34" charset="0"/>
              <a:buChar char="•"/>
            </a:pPr>
            <a:r>
              <a:rPr lang="th-TH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ขนาด</a:t>
            </a:r>
            <a:r>
              <a:rPr lang="th-TH" sz="3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กระดาษ </a:t>
            </a:r>
            <a:r>
              <a:rPr lang="th-TH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16 </a:t>
            </a:r>
            <a:r>
              <a:rPr lang="th-TH" sz="3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หน้ายก </a:t>
            </a:r>
            <a:r>
              <a:rPr lang="th-TH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14.5 </a:t>
            </a:r>
            <a:r>
              <a:rPr lang="en-US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x</a:t>
            </a:r>
            <a:r>
              <a:rPr lang="th-TH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r>
              <a:rPr lang="en-US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2</a:t>
            </a:r>
            <a:r>
              <a:rPr lang="th-TH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1</a:t>
            </a:r>
            <a:r>
              <a:rPr lang="en-US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r>
              <a:rPr lang="th-TH" sz="3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ซม. </a:t>
            </a:r>
            <a:r>
              <a:rPr lang="th-TH" sz="32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(ขนาด </a:t>
            </a:r>
            <a:r>
              <a:rPr lang="en-US" sz="32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A5</a:t>
            </a:r>
            <a:r>
              <a:rPr lang="th-TH" sz="32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)</a:t>
            </a:r>
            <a:endParaRPr lang="en-US" sz="3200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6563" y="6309320"/>
            <a:ext cx="504057" cy="401129"/>
          </a:xfrm>
        </p:spPr>
        <p:txBody>
          <a:bodyPr/>
          <a:lstStyle/>
          <a:p>
            <a:fld id="{48F63A3B-78C7-47BE-AE5E-E10140E04643}" type="slidenum">
              <a:rPr lang="en-US" sz="2000" b="1" smtClean="0">
                <a:solidFill>
                  <a:schemeClr val="tx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14</a:t>
            </a:fld>
            <a:endParaRPr lang="en-US" sz="2000" b="1" dirty="0">
              <a:solidFill>
                <a:schemeClr val="tx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99456" y="551002"/>
            <a:ext cx="950505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0" lvl="1">
              <a:tabLst>
                <a:tab pos="457200" algn="l"/>
              </a:tabLst>
            </a:pPr>
            <a:r>
              <a:rPr lang="th-TH" sz="5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ขนาดและขอบเขตหน้ากระดาษ</a:t>
            </a:r>
            <a:endParaRPr lang="th-TH" sz="50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1344" y="469121"/>
            <a:ext cx="112082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6000" b="1" dirty="0">
                <a:latin typeface="Yu Mincho Demibold" panose="02020600000000000000" pitchFamily="18" charset="-128"/>
                <a:ea typeface="Yu Mincho Demibold" panose="02020600000000000000" pitchFamily="18" charset="-128"/>
                <a:cs typeface="TH Niramit AS" panose="02000506000000020004" pitchFamily="2" charset="-34"/>
                <a:sym typeface="Wingdings" panose="05000000000000000000" pitchFamily="2" charset="2"/>
              </a:rPr>
              <a:t></a:t>
            </a:r>
            <a:endParaRPr lang="en-US" sz="6000" dirty="0"/>
          </a:p>
        </p:txBody>
      </p:sp>
      <p:sp>
        <p:nvSpPr>
          <p:cNvPr id="14" name="Rectangle 13"/>
          <p:cNvSpPr/>
          <p:nvPr/>
        </p:nvSpPr>
        <p:spPr>
          <a:xfrm>
            <a:off x="347940" y="3806735"/>
            <a:ext cx="446126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 lvl="0" indent="-352425">
              <a:buFont typeface="Arial" panose="020B0604020202020204" pitchFamily="34" charset="0"/>
              <a:buChar char="•"/>
              <a:tabLst>
                <a:tab pos="1720850" algn="l"/>
                <a:tab pos="2797175" algn="l"/>
                <a:tab pos="2971800" algn="l"/>
              </a:tabLst>
            </a:pPr>
            <a:r>
              <a:rPr lang="th-TH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ขอบหน้า	ตั้งระยะ		2.75 ซม. </a:t>
            </a:r>
            <a:endParaRPr lang="th-TH" sz="3200" b="1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marL="352425" lvl="0" indent="-352425">
              <a:buFont typeface="Arial" panose="020B0604020202020204" pitchFamily="34" charset="0"/>
              <a:buChar char="•"/>
              <a:tabLst>
                <a:tab pos="1720850" algn="l"/>
                <a:tab pos="2797175" algn="l"/>
                <a:tab pos="2971800" algn="l"/>
              </a:tabLst>
            </a:pPr>
            <a:r>
              <a:rPr lang="th-TH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ขอบหลัง	ตั้ง</a:t>
            </a:r>
            <a:r>
              <a:rPr lang="th-TH" sz="3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ระยะ	</a:t>
            </a:r>
            <a:r>
              <a:rPr lang="th-TH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	2.50 </a:t>
            </a:r>
            <a:r>
              <a:rPr lang="th-TH" sz="3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ซม.</a:t>
            </a:r>
            <a:endParaRPr lang="th-TH" sz="3200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marL="352425" indent="-352425">
              <a:buFont typeface="Arial" panose="020B0604020202020204" pitchFamily="34" charset="0"/>
              <a:buChar char="•"/>
              <a:tabLst>
                <a:tab pos="1720850" algn="l"/>
                <a:tab pos="2797175" algn="l"/>
                <a:tab pos="2971800" algn="l"/>
              </a:tabLst>
            </a:pPr>
            <a:r>
              <a:rPr lang="th-TH" sz="3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ขอบ</a:t>
            </a:r>
            <a:r>
              <a:rPr lang="th-TH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บน	ตั้ง</a:t>
            </a:r>
            <a:r>
              <a:rPr lang="th-TH" sz="3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ระยะ	</a:t>
            </a:r>
            <a:r>
              <a:rPr lang="th-TH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r>
              <a:rPr lang="th-TH" sz="3200" dirty="0">
                <a:latin typeface="TH Niramit AS" panose="02000506000000020004" pitchFamily="2" charset="-34"/>
                <a:cs typeface="TH Niramit AS" panose="02000506000000020004" pitchFamily="2" charset="-34"/>
              </a:rPr>
              <a:t>	2.50 ซม.</a:t>
            </a:r>
            <a:endParaRPr lang="th-TH" sz="3200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marL="352425" indent="-352425">
              <a:buFont typeface="Arial" panose="020B0604020202020204" pitchFamily="34" charset="0"/>
              <a:buChar char="•"/>
              <a:tabLst>
                <a:tab pos="1720850" algn="l"/>
                <a:tab pos="2797175" algn="l"/>
                <a:tab pos="2971800" algn="l"/>
              </a:tabLst>
            </a:pPr>
            <a:r>
              <a:rPr lang="th-TH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ขอบล่าง	</a:t>
            </a:r>
            <a:r>
              <a:rPr lang="th-TH" sz="3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ตั้งระยะ	</a:t>
            </a:r>
            <a:r>
              <a:rPr lang="th-TH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	2.50 ซม.</a:t>
            </a:r>
            <a:endParaRPr lang="en-US" sz="3200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764606" y="3467939"/>
            <a:ext cx="2127547" cy="278747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A5</a:t>
            </a:r>
            <a:endParaRPr lang="en-US" sz="32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224" y="1667739"/>
            <a:ext cx="3505953" cy="4587679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9732426" y="3806735"/>
            <a:ext cx="720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B5</a:t>
            </a:r>
            <a:endParaRPr lang="en-US" sz="32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90620" y="6340607"/>
            <a:ext cx="3024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H Chakra Petch" panose="02000506000000020004" pitchFamily="2" charset="-34"/>
                <a:cs typeface="TH Chakra Petch" panose="02000506000000020004" pitchFamily="2" charset="-34"/>
                <a:hlinkClick r:id="rId4"/>
              </a:rPr>
              <a:t>http://www.nupress.grad.nu.ac.th/document/</a:t>
            </a:r>
            <a:endParaRPr lang="en-US" sz="1600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5" name="รูปห้าเหลี่ยม 4"/>
          <p:cNvSpPr/>
          <p:nvPr/>
        </p:nvSpPr>
        <p:spPr>
          <a:xfrm>
            <a:off x="0" y="1412776"/>
            <a:ext cx="3935760" cy="484157"/>
          </a:xfrm>
          <a:prstGeom prst="homePlat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52425">
              <a:tabLst>
                <a:tab pos="182563" algn="l"/>
              </a:tabLst>
            </a:pPr>
            <a:r>
              <a:rPr lang="th-TH" sz="3200" b="1" dirty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ขนาด</a:t>
            </a:r>
            <a:r>
              <a:rPr lang="th-TH" sz="3200" b="1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กระดาษ/รูปเล่ม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2" name="รูปห้าเหลี่ยม 11"/>
          <p:cNvSpPr/>
          <p:nvPr/>
        </p:nvSpPr>
        <p:spPr>
          <a:xfrm>
            <a:off x="0" y="3225860"/>
            <a:ext cx="3935760" cy="484157"/>
          </a:xfrm>
          <a:prstGeom prst="homePlat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352425"/>
            <a:r>
              <a:rPr lang="th-TH" sz="3200" b="1" dirty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ขอบเขต</a:t>
            </a:r>
            <a:r>
              <a:rPr lang="th-TH" sz="3200" b="1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หน้ากระดาษ</a:t>
            </a:r>
            <a:endParaRPr lang="th-TH" sz="3200" b="1" dirty="0">
              <a:solidFill>
                <a:schemeClr val="tx1"/>
              </a:solidFill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3775729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12164" y="1449164"/>
            <a:ext cx="96731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tabLst>
                <a:tab pos="0" algn="l"/>
                <a:tab pos="457200" algn="l"/>
              </a:tabLst>
            </a:pPr>
            <a:r>
              <a:rPr lang="th-TH" sz="3200" dirty="0">
                <a:latin typeface="TH Niramit AS" panose="02000506000000020004" pitchFamily="2" charset="-34"/>
                <a:cs typeface="TH Niramit AS" panose="02000506000000020004" pitchFamily="2" charset="-34"/>
              </a:rPr>
              <a:t>	ใช้แบบอักษรมาตรฐานราชการไทย </a:t>
            </a:r>
            <a:endParaRPr lang="th-TH" sz="3200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marL="0" lvl="1">
              <a:tabLst>
                <a:tab pos="0" algn="l"/>
                <a:tab pos="457200" algn="l"/>
              </a:tabLst>
            </a:pPr>
            <a:r>
              <a:rPr lang="th-TH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จาก</a:t>
            </a:r>
            <a:r>
              <a:rPr lang="th-TH" sz="3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สำนักงาน</a:t>
            </a:r>
            <a:r>
              <a:rPr lang="th-TH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ส่งเสริมอุตสาหกรรม</a:t>
            </a:r>
            <a:r>
              <a:rPr lang="th-TH" sz="3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ซอฟต์แวร์</a:t>
            </a:r>
            <a:r>
              <a:rPr lang="th-TH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แห่งชาติ (</a:t>
            </a:r>
            <a:r>
              <a:rPr lang="th-TH" sz="3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องค์การมหาชน) (</a:t>
            </a:r>
            <a:r>
              <a:rPr lang="en-US" sz="3200" dirty="0">
                <a:latin typeface="TH Niramit AS" panose="02000506000000020004" pitchFamily="2" charset="-34"/>
                <a:cs typeface="TH Niramit AS" panose="02000506000000020004" pitchFamily="2" charset="-34"/>
              </a:rPr>
              <a:t>SIPA</a:t>
            </a:r>
            <a:r>
              <a:rPr lang="th-TH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) </a:t>
            </a:r>
          </a:p>
          <a:p>
            <a:pPr marL="0" lvl="1"/>
            <a:r>
              <a:rPr lang="th-TH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โดยพิจารณา</a:t>
            </a:r>
            <a:r>
              <a:rPr lang="th-TH" sz="32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เลือกแบบ</a:t>
            </a:r>
            <a:r>
              <a:rPr lang="th-TH" sz="32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อักษรแบบใดแบบ</a:t>
            </a:r>
            <a:r>
              <a:rPr lang="th-TH" sz="32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หนึ่ง</a:t>
            </a:r>
            <a:r>
              <a:rPr lang="en-US" sz="32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r>
              <a:rPr lang="th-TH" sz="32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จาก </a:t>
            </a:r>
            <a:r>
              <a:rPr lang="th-TH" sz="32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3 แบบ </a:t>
            </a:r>
            <a:r>
              <a:rPr lang="th-TH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ดังนี้</a:t>
            </a:r>
            <a:endParaRPr lang="en-US" sz="3200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6563" y="6309320"/>
            <a:ext cx="504057" cy="401129"/>
          </a:xfrm>
        </p:spPr>
        <p:txBody>
          <a:bodyPr/>
          <a:lstStyle/>
          <a:p>
            <a:fld id="{48F63A3B-78C7-47BE-AE5E-E10140E04643}" type="slidenum">
              <a:rPr lang="en-US" sz="2000" b="1" smtClean="0">
                <a:solidFill>
                  <a:schemeClr val="tx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15</a:t>
            </a:fld>
            <a:endParaRPr lang="en-US" sz="2000" b="1" dirty="0">
              <a:solidFill>
                <a:schemeClr val="tx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99456" y="551002"/>
            <a:ext cx="662473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0" lvl="1">
              <a:tabLst>
                <a:tab pos="457200" algn="l"/>
              </a:tabLst>
            </a:pPr>
            <a:r>
              <a:rPr lang="th-TH" sz="5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รูปแบบและ</a:t>
            </a:r>
            <a:r>
              <a:rPr lang="th-TH" sz="5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ขนาดอักษร</a:t>
            </a:r>
          </a:p>
        </p:txBody>
      </p:sp>
      <p:sp>
        <p:nvSpPr>
          <p:cNvPr id="7" name="Rectangle 6"/>
          <p:cNvSpPr/>
          <p:nvPr/>
        </p:nvSpPr>
        <p:spPr>
          <a:xfrm>
            <a:off x="191344" y="469121"/>
            <a:ext cx="112082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6000" b="1" dirty="0">
                <a:latin typeface="Yu Mincho Demibold" panose="02020600000000000000" pitchFamily="18" charset="-128"/>
                <a:ea typeface="Yu Mincho Demibold" panose="02020600000000000000" pitchFamily="18" charset="-128"/>
                <a:cs typeface="TH Niramit AS" panose="02000506000000020004" pitchFamily="2" charset="-34"/>
                <a:sym typeface="Wingdings" panose="05000000000000000000" pitchFamily="2" charset="2"/>
              </a:rPr>
              <a:t></a:t>
            </a:r>
            <a:endParaRPr lang="en-US" sz="6000" dirty="0"/>
          </a:p>
        </p:txBody>
      </p:sp>
      <p:grpSp>
        <p:nvGrpSpPr>
          <p:cNvPr id="5" name="กลุ่ม 4"/>
          <p:cNvGrpSpPr/>
          <p:nvPr/>
        </p:nvGrpSpPr>
        <p:grpSpPr>
          <a:xfrm>
            <a:off x="1230444" y="3327355"/>
            <a:ext cx="4944775" cy="2308324"/>
            <a:chOff x="2224152" y="3381410"/>
            <a:chExt cx="4944775" cy="2308324"/>
          </a:xfrm>
        </p:grpSpPr>
        <p:sp>
          <p:nvSpPr>
            <p:cNvPr id="10" name="Rectangle 9"/>
            <p:cNvSpPr/>
            <p:nvPr/>
          </p:nvSpPr>
          <p:spPr>
            <a:xfrm>
              <a:off x="2224152" y="3381410"/>
              <a:ext cx="4944775" cy="23083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1" indent="-393700">
                <a:tabLst>
                  <a:tab pos="457200" algn="l"/>
                  <a:tab pos="1146175" algn="l"/>
                  <a:tab pos="1597025" algn="l"/>
                </a:tabLst>
              </a:pPr>
              <a:r>
                <a:rPr lang="th-TH" sz="3200" b="1" dirty="0" smtClean="0">
                  <a:latin typeface="TH Niramit AS" panose="02000506000000020004" pitchFamily="2" charset="-34"/>
                  <a:cs typeface="TH Niramit AS" panose="02000506000000020004" pitchFamily="2" charset="-34"/>
                </a:rPr>
                <a:t>กรณี</a:t>
              </a:r>
              <a:r>
                <a:rPr lang="th-TH" sz="3200" b="1" dirty="0">
                  <a:latin typeface="TH Niramit AS" panose="02000506000000020004" pitchFamily="2" charset="-34"/>
                  <a:cs typeface="TH Niramit AS" panose="02000506000000020004" pitchFamily="2" charset="-34"/>
                </a:rPr>
                <a:t>จัดพิมพ์เป็น</a:t>
              </a:r>
              <a:r>
                <a:rPr lang="th-TH" sz="3200" b="1" dirty="0" smtClean="0">
                  <a:latin typeface="TH Niramit AS" panose="02000506000000020004" pitchFamily="2" charset="-34"/>
                  <a:cs typeface="TH Niramit AS" panose="02000506000000020004" pitchFamily="2" charset="-34"/>
                </a:rPr>
                <a:t>ภาษาไทย</a:t>
              </a:r>
              <a:endParaRPr lang="en-US" sz="3200" dirty="0">
                <a:latin typeface="TH Niramit AS" panose="02000506000000020004" pitchFamily="2" charset="-34"/>
                <a:cs typeface="TH Niramit AS" panose="02000506000000020004" pitchFamily="2" charset="-34"/>
              </a:endParaRPr>
            </a:p>
            <a:p>
              <a:pPr marL="347663" lvl="1" indent="-284163">
                <a:buFont typeface="Arial" panose="020B0604020202020204" pitchFamily="34" charset="0"/>
                <a:buChar char="•"/>
                <a:tabLst>
                  <a:tab pos="457200" algn="l"/>
                  <a:tab pos="1146175" algn="l"/>
                  <a:tab pos="1597025" algn="l"/>
                </a:tabLst>
              </a:pPr>
              <a:r>
                <a:rPr lang="en-US" sz="2800" dirty="0" smtClean="0">
                  <a:latin typeface="TH SarabunPSK" panose="020B0500040200020003" pitchFamily="34" charset="-34"/>
                  <a:cs typeface="TH SarabunPSK" panose="020B0500040200020003" pitchFamily="34" charset="-34"/>
                </a:rPr>
                <a:t>TH </a:t>
              </a:r>
              <a:r>
                <a:rPr lang="en-US" sz="2800" dirty="0" err="1" smtClean="0">
                  <a:latin typeface="TH SarabunPSK" panose="020B0500040200020003" pitchFamily="34" charset="-34"/>
                  <a:cs typeface="TH SarabunPSK" panose="020B0500040200020003" pitchFamily="34" charset="-34"/>
                </a:rPr>
                <a:t>SarabunPSK</a:t>
              </a:r>
              <a:r>
                <a:rPr lang="th-TH" sz="2800" dirty="0" smtClean="0">
                  <a:latin typeface="TH SarabunPSK" panose="020B0500040200020003" pitchFamily="34" charset="-34"/>
                  <a:cs typeface="TH SarabunPSK" panose="020B0500040200020003" pitchFamily="34" charset="-34"/>
                </a:rPr>
                <a:t>  </a:t>
              </a:r>
            </a:p>
            <a:p>
              <a:pPr marL="284163" lvl="1" indent="-220663">
                <a:buFont typeface="Arial" panose="020B0604020202020204" pitchFamily="34" charset="0"/>
                <a:buChar char="•"/>
                <a:tabLst>
                  <a:tab pos="173038" algn="l"/>
                  <a:tab pos="284163" algn="l"/>
                  <a:tab pos="1146175" algn="l"/>
                  <a:tab pos="1597025" algn="l"/>
                </a:tabLst>
              </a:pPr>
              <a:r>
                <a:rPr lang="th-TH" sz="2800" dirty="0" smtClean="0">
                  <a:latin typeface="TH Niramit AS" panose="02000506000000020004" pitchFamily="2" charset="-34"/>
                  <a:cs typeface="TH Niramit AS" panose="02000506000000020004" pitchFamily="2" charset="-34"/>
                </a:rPr>
                <a:t> </a:t>
              </a:r>
              <a:r>
                <a:rPr lang="en-US" sz="2800" dirty="0">
                  <a:latin typeface="TH Niramit AS" panose="02000506000000020004" pitchFamily="2" charset="-34"/>
                  <a:cs typeface="TH Niramit AS" panose="02000506000000020004" pitchFamily="2" charset="-34"/>
                </a:rPr>
                <a:t>TH </a:t>
              </a:r>
              <a:r>
                <a:rPr lang="en-US" sz="2800" dirty="0" err="1">
                  <a:latin typeface="TH Niramit AS" panose="02000506000000020004" pitchFamily="2" charset="-34"/>
                  <a:cs typeface="TH Niramit AS" panose="02000506000000020004" pitchFamily="2" charset="-34"/>
                </a:rPr>
                <a:t>Niramit</a:t>
              </a:r>
              <a:r>
                <a:rPr lang="en-US" sz="2800" dirty="0">
                  <a:latin typeface="TH Niramit AS" panose="02000506000000020004" pitchFamily="2" charset="-34"/>
                  <a:cs typeface="TH Niramit AS" panose="02000506000000020004" pitchFamily="2" charset="-34"/>
                </a:rPr>
                <a:t> AS</a:t>
              </a:r>
              <a:r>
                <a:rPr lang="th-TH" sz="2800" dirty="0">
                  <a:latin typeface="TH Niramit AS" panose="02000506000000020004" pitchFamily="2" charset="-34"/>
                  <a:cs typeface="TH Niramit AS" panose="02000506000000020004" pitchFamily="2" charset="-34"/>
                </a:rPr>
                <a:t> </a:t>
              </a:r>
              <a:r>
                <a:rPr lang="th-TH" sz="2800" dirty="0" smtClean="0">
                  <a:latin typeface="TH Niramit AS" panose="02000506000000020004" pitchFamily="2" charset="-34"/>
                  <a:cs typeface="TH Niramit AS" panose="02000506000000020004" pitchFamily="2" charset="-34"/>
                </a:rPr>
                <a:t> </a:t>
              </a:r>
              <a:r>
                <a:rPr lang="th-TH" sz="2800" dirty="0">
                  <a:latin typeface="TH Niramit AS" panose="02000506000000020004" pitchFamily="2" charset="-34"/>
                  <a:cs typeface="TH Niramit AS" panose="02000506000000020004" pitchFamily="2" charset="-34"/>
                </a:rPr>
                <a:t> </a:t>
              </a:r>
              <a:r>
                <a:rPr lang="th-TH" sz="2800" dirty="0" smtClean="0">
                  <a:latin typeface="TH Niramit AS" panose="02000506000000020004" pitchFamily="2" charset="-34"/>
                  <a:cs typeface="TH Niramit AS" panose="02000506000000020004" pitchFamily="2" charset="-34"/>
                </a:rPr>
                <a:t>       </a:t>
              </a:r>
              <a:r>
                <a:rPr lang="th-TH" sz="2400" b="1" dirty="0" smtClean="0">
                  <a:latin typeface="TH Niramit AS" panose="02000506000000020004" pitchFamily="2" charset="-34"/>
                  <a:cs typeface="TH Niramit AS" panose="02000506000000020004" pitchFamily="2" charset="-34"/>
                </a:rPr>
                <a:t>ขนาด</a:t>
              </a:r>
              <a:r>
                <a:rPr lang="th-TH" sz="2400" b="1" dirty="0">
                  <a:latin typeface="TH Niramit AS" panose="02000506000000020004" pitchFamily="2" charset="-34"/>
                  <a:cs typeface="TH Niramit AS" panose="02000506000000020004" pitchFamily="2" charset="-34"/>
                </a:rPr>
                <a:t>อักษร </a:t>
              </a:r>
              <a:r>
                <a:rPr lang="th-TH" sz="2400" dirty="0" smtClean="0">
                  <a:latin typeface="TH Niramit AS" panose="02000506000000020004" pitchFamily="2" charset="-34"/>
                  <a:cs typeface="TH Niramit AS" panose="02000506000000020004" pitchFamily="2" charset="-34"/>
                </a:rPr>
                <a:t>14-16 </a:t>
              </a:r>
              <a:r>
                <a:rPr lang="en-US" sz="2400" dirty="0">
                  <a:latin typeface="TH Niramit AS" panose="02000506000000020004" pitchFamily="2" charset="-34"/>
                  <a:cs typeface="TH Niramit AS" panose="02000506000000020004" pitchFamily="2" charset="-34"/>
                </a:rPr>
                <a:t>point</a:t>
              </a:r>
            </a:p>
            <a:p>
              <a:pPr marL="284163" lvl="1" indent="-220663">
                <a:buFont typeface="Arial" panose="020B0604020202020204" pitchFamily="34" charset="0"/>
                <a:buChar char="•"/>
                <a:tabLst>
                  <a:tab pos="173038" algn="l"/>
                  <a:tab pos="284163" algn="l"/>
                  <a:tab pos="1146175" algn="l"/>
                  <a:tab pos="1597025" algn="l"/>
                </a:tabLst>
              </a:pPr>
              <a:r>
                <a:rPr lang="th-TH" sz="2800" dirty="0" smtClean="0">
                  <a:latin typeface="TH Niramit AS" panose="02000506000000020004" pitchFamily="2" charset="-34"/>
                  <a:cs typeface="TH Niramit AS" panose="02000506000000020004" pitchFamily="2" charset="-34"/>
                </a:rPr>
                <a:t> </a:t>
              </a:r>
              <a:r>
                <a:rPr lang="en-US" sz="2800" dirty="0">
                  <a:latin typeface="TH Chakra Petch" panose="02000506000000020004" pitchFamily="2" charset="-34"/>
                  <a:cs typeface="TH Chakra Petch" panose="02000506000000020004" pitchFamily="2" charset="-34"/>
                </a:rPr>
                <a:t>TH Chakra </a:t>
              </a:r>
              <a:r>
                <a:rPr lang="en-US" sz="2800" dirty="0" err="1" smtClean="0">
                  <a:latin typeface="TH Chakra Petch" panose="02000506000000020004" pitchFamily="2" charset="-34"/>
                  <a:cs typeface="TH Chakra Petch" panose="02000506000000020004" pitchFamily="2" charset="-34"/>
                </a:rPr>
                <a:t>Petch</a:t>
              </a:r>
              <a:endParaRPr lang="th-TH" sz="2800" dirty="0" smtClean="0">
                <a:latin typeface="TH Chakra Petch" panose="02000506000000020004" pitchFamily="2" charset="-34"/>
                <a:cs typeface="TH Chakra Petch" panose="02000506000000020004" pitchFamily="2" charset="-34"/>
              </a:endParaRPr>
            </a:p>
            <a:p>
              <a:pPr marL="347663" lvl="1" indent="-284163">
                <a:tabLst>
                  <a:tab pos="457200" algn="l"/>
                  <a:tab pos="1146175" algn="l"/>
                  <a:tab pos="1597025" algn="l"/>
                </a:tabLst>
              </a:pPr>
              <a:r>
                <a:rPr lang="th-TH" sz="2800" b="1" dirty="0">
                  <a:latin typeface="TH Niramit AS" panose="02000506000000020004" pitchFamily="2" charset="-34"/>
                  <a:cs typeface="TH Niramit AS" panose="02000506000000020004" pitchFamily="2" charset="-34"/>
                </a:rPr>
                <a:t>	</a:t>
              </a:r>
              <a:endParaRPr lang="en-US" sz="2800" dirty="0">
                <a:latin typeface="TH Niramit AS" panose="02000506000000020004" pitchFamily="2" charset="-34"/>
                <a:cs typeface="TH Niramit AS" panose="02000506000000020004" pitchFamily="2" charset="-34"/>
              </a:endParaRPr>
            </a:p>
          </p:txBody>
        </p:sp>
        <p:sp>
          <p:nvSpPr>
            <p:cNvPr id="12" name="Right Brace 11"/>
            <p:cNvSpPr/>
            <p:nvPr/>
          </p:nvSpPr>
          <p:spPr>
            <a:xfrm>
              <a:off x="4574564" y="4000118"/>
              <a:ext cx="216024" cy="1039510"/>
            </a:xfrm>
            <a:prstGeom prst="rightBrac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6384032" y="3356992"/>
            <a:ext cx="5207211" cy="2531462"/>
            <a:chOff x="6662672" y="1256945"/>
            <a:chExt cx="5328592" cy="2531462"/>
          </a:xfrm>
        </p:grpSpPr>
        <p:sp>
          <p:nvSpPr>
            <p:cNvPr id="11" name="Rectangle 10"/>
            <p:cNvSpPr/>
            <p:nvPr/>
          </p:nvSpPr>
          <p:spPr>
            <a:xfrm>
              <a:off x="6662672" y="1256945"/>
              <a:ext cx="5328592" cy="25314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th-TH" sz="3200" b="1" dirty="0" smtClean="0">
                  <a:latin typeface="TH Niramit AS" panose="02000506000000020004" pitchFamily="2" charset="-34"/>
                  <a:cs typeface="TH Niramit AS" panose="02000506000000020004" pitchFamily="2" charset="-34"/>
                </a:rPr>
                <a:t>กรณี</a:t>
              </a:r>
              <a:r>
                <a:rPr lang="th-TH" sz="3200" b="1" dirty="0">
                  <a:latin typeface="TH Niramit AS" panose="02000506000000020004" pitchFamily="2" charset="-34"/>
                  <a:cs typeface="TH Niramit AS" panose="02000506000000020004" pitchFamily="2" charset="-34"/>
                </a:rPr>
                <a:t>จัดพิมพ์เป็นภาษาต่างประเทศ </a:t>
              </a:r>
              <a:endParaRPr lang="en-US" sz="3200" b="1" dirty="0" smtClean="0">
                <a:latin typeface="TH Niramit AS" panose="02000506000000020004" pitchFamily="2" charset="-34"/>
                <a:cs typeface="TH Niramit AS" panose="02000506000000020004" pitchFamily="2" charset="-34"/>
              </a:endParaRPr>
            </a:p>
            <a:p>
              <a:pPr marL="457200" lvl="0" indent="-457200">
                <a:buFont typeface="Arial" panose="020B0604020202020204" pitchFamily="34" charset="0"/>
                <a:buChar char="•"/>
              </a:pPr>
              <a:r>
                <a:rPr lang="en-US" sz="2800" dirty="0" smtClean="0">
                  <a:latin typeface="TH SarabunPSK" panose="020B0500040200020003" pitchFamily="34" charset="-34"/>
                  <a:cs typeface="TH SarabunPSK" panose="020B0500040200020003" pitchFamily="34" charset="-34"/>
                </a:rPr>
                <a:t>TH </a:t>
              </a:r>
              <a:r>
                <a:rPr lang="en-US" sz="2800" dirty="0" err="1" smtClean="0">
                  <a:latin typeface="TH SarabunPSK" panose="020B0500040200020003" pitchFamily="34" charset="-34"/>
                  <a:cs typeface="TH SarabunPSK" panose="020B0500040200020003" pitchFamily="34" charset="-34"/>
                </a:rPr>
                <a:t>SarabunPSK</a:t>
              </a:r>
              <a:r>
                <a:rPr lang="th-TH" sz="2800" dirty="0" smtClean="0">
                  <a:latin typeface="TH SarabunPSK" panose="020B0500040200020003" pitchFamily="34" charset="-34"/>
                  <a:cs typeface="TH SarabunPSK" panose="020B0500040200020003" pitchFamily="34" charset="-34"/>
                </a:rPr>
                <a:t>  </a:t>
              </a:r>
            </a:p>
            <a:p>
              <a:pPr lvl="1" indent="-457200">
                <a:buFont typeface="Arial" panose="020B0604020202020204" pitchFamily="34" charset="0"/>
                <a:buChar char="•"/>
                <a:tabLst>
                  <a:tab pos="457200" algn="l"/>
                  <a:tab pos="1146175" algn="l"/>
                  <a:tab pos="1597025" algn="l"/>
                </a:tabLst>
              </a:pPr>
              <a:r>
                <a:rPr lang="en-US" sz="2800" dirty="0" smtClean="0">
                  <a:latin typeface="TH Niramit AS" panose="02000506000000020004" pitchFamily="2" charset="-34"/>
                  <a:cs typeface="TH Niramit AS" panose="02000506000000020004" pitchFamily="2" charset="-34"/>
                </a:rPr>
                <a:t>TH </a:t>
              </a:r>
              <a:r>
                <a:rPr lang="en-US" sz="2800" dirty="0" err="1" smtClean="0">
                  <a:latin typeface="TH Niramit AS" panose="02000506000000020004" pitchFamily="2" charset="-34"/>
                  <a:cs typeface="TH Niramit AS" panose="02000506000000020004" pitchFamily="2" charset="-34"/>
                </a:rPr>
                <a:t>Niramit</a:t>
              </a:r>
              <a:r>
                <a:rPr lang="en-US" sz="2800" dirty="0" smtClean="0">
                  <a:latin typeface="TH Niramit AS" panose="02000506000000020004" pitchFamily="2" charset="-34"/>
                  <a:cs typeface="TH Niramit AS" panose="02000506000000020004" pitchFamily="2" charset="-34"/>
                </a:rPr>
                <a:t> AS</a:t>
              </a:r>
              <a:r>
                <a:rPr lang="th-TH" sz="2800" dirty="0" smtClean="0">
                  <a:latin typeface="TH Niramit AS" panose="02000506000000020004" pitchFamily="2" charset="-34"/>
                  <a:cs typeface="TH Niramit AS" panose="02000506000000020004" pitchFamily="2" charset="-34"/>
                </a:rPr>
                <a:t>  </a:t>
              </a:r>
              <a:r>
                <a:rPr lang="th-TH" sz="2800" dirty="0">
                  <a:latin typeface="TH Niramit AS" panose="02000506000000020004" pitchFamily="2" charset="-34"/>
                  <a:cs typeface="TH Niramit AS" panose="02000506000000020004" pitchFamily="2" charset="-34"/>
                </a:rPr>
                <a:t> </a:t>
              </a:r>
              <a:r>
                <a:rPr lang="en-US" sz="2800" dirty="0" smtClean="0">
                  <a:latin typeface="TH Niramit AS" panose="02000506000000020004" pitchFamily="2" charset="-34"/>
                  <a:cs typeface="TH Niramit AS" panose="02000506000000020004" pitchFamily="2" charset="-34"/>
                </a:rPr>
                <a:t>      </a:t>
              </a:r>
              <a:r>
                <a:rPr lang="th-TH" sz="2400" b="1" dirty="0" smtClean="0">
                  <a:latin typeface="TH Niramit AS" panose="02000506000000020004" pitchFamily="2" charset="-34"/>
                  <a:cs typeface="TH Niramit AS" panose="02000506000000020004" pitchFamily="2" charset="-34"/>
                </a:rPr>
                <a:t>ขนาด</a:t>
              </a:r>
              <a:r>
                <a:rPr lang="th-TH" sz="2400" b="1" dirty="0">
                  <a:latin typeface="TH Niramit AS" panose="02000506000000020004" pitchFamily="2" charset="-34"/>
                  <a:cs typeface="TH Niramit AS" panose="02000506000000020004" pitchFamily="2" charset="-34"/>
                </a:rPr>
                <a:t>อักษร </a:t>
              </a:r>
              <a:r>
                <a:rPr lang="th-TH" sz="2400" dirty="0">
                  <a:latin typeface="TH Niramit AS" panose="02000506000000020004" pitchFamily="2" charset="-34"/>
                  <a:cs typeface="TH Niramit AS" panose="02000506000000020004" pitchFamily="2" charset="-34"/>
                </a:rPr>
                <a:t>14-16 </a:t>
              </a:r>
              <a:r>
                <a:rPr lang="en-US" sz="2400" dirty="0">
                  <a:latin typeface="TH Niramit AS" panose="02000506000000020004" pitchFamily="2" charset="-34"/>
                  <a:cs typeface="TH Niramit AS" panose="02000506000000020004" pitchFamily="2" charset="-34"/>
                </a:rPr>
                <a:t>point</a:t>
              </a:r>
              <a:endParaRPr lang="th-TH" sz="2400" dirty="0" smtClean="0">
                <a:latin typeface="TH Niramit AS" panose="02000506000000020004" pitchFamily="2" charset="-34"/>
                <a:cs typeface="TH Niramit AS" panose="02000506000000020004" pitchFamily="2" charset="-34"/>
              </a:endParaRPr>
            </a:p>
            <a:p>
              <a:pPr lvl="1" indent="-457200">
                <a:buFont typeface="Arial" panose="020B0604020202020204" pitchFamily="34" charset="0"/>
                <a:buChar char="•"/>
                <a:tabLst>
                  <a:tab pos="457200" algn="l"/>
                  <a:tab pos="1146175" algn="l"/>
                  <a:tab pos="1597025" algn="l"/>
                </a:tabLst>
              </a:pPr>
              <a:r>
                <a:rPr lang="en-US" sz="2800" dirty="0" smtClean="0">
                  <a:latin typeface="TH Chakra Petch" panose="02000506000000020004" pitchFamily="2" charset="-34"/>
                  <a:cs typeface="TH Chakra Petch" panose="02000506000000020004" pitchFamily="2" charset="-34"/>
                </a:rPr>
                <a:t>TH Chakra </a:t>
              </a:r>
              <a:r>
                <a:rPr lang="en-US" sz="2800" dirty="0" err="1" smtClean="0">
                  <a:latin typeface="TH Chakra Petch" panose="02000506000000020004" pitchFamily="2" charset="-34"/>
                  <a:cs typeface="TH Chakra Petch" panose="02000506000000020004" pitchFamily="2" charset="-34"/>
                </a:rPr>
                <a:t>Petch</a:t>
              </a:r>
              <a:r>
                <a:rPr lang="th-TH" sz="2800" dirty="0" smtClean="0">
                  <a:latin typeface="TH Chakra Petch" panose="02000506000000020004" pitchFamily="2" charset="-34"/>
                  <a:cs typeface="TH Chakra Petch" panose="02000506000000020004" pitchFamily="2" charset="-34"/>
                </a:rPr>
                <a:t> </a:t>
              </a:r>
            </a:p>
            <a:p>
              <a:pPr marL="0" lvl="1">
                <a:tabLst>
                  <a:tab pos="457200" algn="l"/>
                  <a:tab pos="1146175" algn="l"/>
                  <a:tab pos="1597025" algn="l"/>
                </a:tabLst>
              </a:pPr>
              <a:endParaRPr lang="th-TH" sz="1400" dirty="0" smtClean="0">
                <a:latin typeface="TH Chakra Petch" panose="02000506000000020004" pitchFamily="2" charset="-34"/>
                <a:cs typeface="TH Chakra Petch" panose="02000506000000020004" pitchFamily="2" charset="-34"/>
              </a:endParaRPr>
            </a:p>
            <a:p>
              <a:pPr marL="342900" lvl="1" indent="-342900">
                <a:spcBef>
                  <a:spcPts val="300"/>
                </a:spcBef>
                <a:buFont typeface="Arial" panose="020B0604020202020204" pitchFamily="34" charset="0"/>
                <a:buChar char="•"/>
                <a:tabLst>
                  <a:tab pos="457200" algn="l"/>
                  <a:tab pos="1146175" algn="l"/>
                  <a:tab pos="1597025" algn="l"/>
                </a:tabLst>
              </a:pP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Time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New Roman </a:t>
              </a:r>
              <a:r>
                <a:rPr lang="th-TH" sz="2000" dirty="0">
                  <a:latin typeface="Times New Roman" panose="02020603050405020304" pitchFamily="18" charset="0"/>
                  <a:cs typeface="TH Niramit AS" panose="02000506000000020004" pitchFamily="2" charset="-34"/>
                </a:rPr>
                <a:t>  </a:t>
              </a:r>
              <a:r>
                <a:rPr lang="th-TH" sz="2000" dirty="0" smtClean="0">
                  <a:latin typeface="Times New Roman" panose="02020603050405020304" pitchFamily="18" charset="0"/>
                  <a:cs typeface="TH Niramit AS" panose="02000506000000020004" pitchFamily="2" charset="-34"/>
                </a:rPr>
                <a:t>  </a:t>
              </a:r>
              <a:r>
                <a:rPr lang="th-TH" sz="2000" b="1" dirty="0" smtClean="0">
                  <a:latin typeface="Times New Roman" panose="02020603050405020304" pitchFamily="18" charset="0"/>
                  <a:cs typeface="TH Niramit AS" panose="02000506000000020004" pitchFamily="2" charset="-34"/>
                </a:rPr>
                <a:t>ขนาดอักษร 10-12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point</a:t>
              </a:r>
              <a:r>
                <a:rPr lang="th-TH" sz="2000" dirty="0">
                  <a:latin typeface="Times New Roman" panose="02020603050405020304" pitchFamily="18" charset="0"/>
                  <a:cs typeface="TH Niramit AS" panose="02000506000000020004" pitchFamily="2" charset="-34"/>
                </a:rPr>
                <a:t> </a:t>
              </a:r>
              <a:endParaRPr 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Right Brace 12"/>
            <p:cNvSpPr/>
            <p:nvPr/>
          </p:nvSpPr>
          <p:spPr>
            <a:xfrm>
              <a:off x="9110944" y="1877414"/>
              <a:ext cx="216024" cy="1008112"/>
            </a:xfrm>
            <a:prstGeom prst="rightBrac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37296" y="6340607"/>
            <a:ext cx="3024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latin typeface="TH Chakra Petch" panose="02000506000000020004" pitchFamily="2" charset="-34"/>
                <a:cs typeface="TH Chakra Petch" panose="02000506000000020004" pitchFamily="2" charset="-34"/>
                <a:hlinkClick r:id="rId3"/>
              </a:rPr>
              <a:t>http://www.nupress.grad.nu.ac.th/document/</a:t>
            </a:r>
            <a:endParaRPr lang="en-US" sz="1600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978953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3352" y="1404898"/>
            <a:ext cx="4248472" cy="540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>
              <a:buFont typeface="Arial" panose="020B0604020202020204" pitchFamily="34" charset="0"/>
              <a:buChar char="•"/>
              <a:tabLst>
                <a:tab pos="712788" algn="l"/>
                <a:tab pos="1371600" algn="l"/>
              </a:tabLst>
            </a:pPr>
            <a:r>
              <a:rPr lang="th-TH" sz="23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รายละเอียดครบถ้วน เข้าใจ</a:t>
            </a:r>
            <a:r>
              <a:rPr lang="th-TH" sz="23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ง่าย</a:t>
            </a:r>
            <a:r>
              <a:rPr lang="en-US" sz="23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r>
              <a:rPr lang="th-TH" sz="23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มี</a:t>
            </a:r>
            <a:r>
              <a:rPr lang="th-TH" sz="23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ความ</a:t>
            </a:r>
            <a:r>
              <a:rPr lang="th-TH" sz="23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คมชัด </a:t>
            </a:r>
            <a:r>
              <a:rPr lang="th-TH" sz="23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ความ</a:t>
            </a:r>
            <a:r>
              <a:rPr lang="th-TH" sz="23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ละเอียดตั้งแต่ 150-300 </a:t>
            </a:r>
            <a:r>
              <a:rPr lang="en-US" sz="2300" b="1" dirty="0" err="1" smtClean="0">
                <a:latin typeface="TH Niramit AS" panose="02000506000000020004" pitchFamily="2" charset="-34"/>
                <a:cs typeface="TH Niramit AS" panose="02000506000000020004" pitchFamily="2" charset="-34"/>
              </a:rPr>
              <a:t>ppi</a:t>
            </a:r>
            <a:endParaRPr lang="th-TH" sz="2300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marL="363538" lvl="1" indent="-363538">
              <a:buFont typeface="Arial" panose="020B0604020202020204" pitchFamily="34" charset="0"/>
              <a:buChar char="•"/>
              <a:tabLst>
                <a:tab pos="712788" algn="l"/>
                <a:tab pos="1371600" algn="l"/>
              </a:tabLst>
            </a:pPr>
            <a:r>
              <a:rPr lang="th-TH" sz="2300" spc="-5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ชื่อรูปภาพ/ ตาราง </a:t>
            </a:r>
            <a:r>
              <a:rPr lang="th-TH" sz="2300" spc="-50" dirty="0">
                <a:latin typeface="TH Niramit AS" panose="02000506000000020004" pitchFamily="2" charset="-34"/>
                <a:cs typeface="TH Niramit AS" panose="02000506000000020004" pitchFamily="2" charset="-34"/>
              </a:rPr>
              <a:t>	</a:t>
            </a:r>
            <a:r>
              <a:rPr lang="th-TH" sz="2300" spc="-5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ควร</a:t>
            </a:r>
            <a:r>
              <a:rPr lang="th-TH" sz="2300" spc="-50" dirty="0">
                <a:latin typeface="TH Niramit AS" panose="02000506000000020004" pitchFamily="2" charset="-34"/>
                <a:cs typeface="TH Niramit AS" panose="02000506000000020004" pitchFamily="2" charset="-34"/>
              </a:rPr>
              <a:t>เขียนใน</a:t>
            </a:r>
            <a:r>
              <a:rPr lang="th-TH" sz="2300" spc="-5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ลักษณะ                      ย่อ</a:t>
            </a:r>
            <a:r>
              <a:rPr lang="th-TH" sz="2300" spc="-5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ใจความข้อมูล</a:t>
            </a:r>
            <a:r>
              <a:rPr lang="th-TH" sz="2300" spc="-50" dirty="0">
                <a:latin typeface="TH Niramit AS" panose="02000506000000020004" pitchFamily="2" charset="-34"/>
                <a:cs typeface="TH Niramit AS" panose="02000506000000020004" pitchFamily="2" charset="-34"/>
              </a:rPr>
              <a:t>ที่นำเสนอ </a:t>
            </a:r>
            <a:endParaRPr lang="en-US" sz="2300" spc="-50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marL="363538" lvl="1" indent="-363538">
              <a:buFont typeface="Arial" panose="020B0604020202020204" pitchFamily="34" charset="0"/>
              <a:buChar char="•"/>
              <a:tabLst>
                <a:tab pos="712788" algn="l"/>
                <a:tab pos="1371600" algn="l"/>
              </a:tabLst>
            </a:pPr>
            <a:r>
              <a:rPr lang="th-TH" sz="23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สามารถใช้คำย่อในตารางได้ </a:t>
            </a:r>
            <a:r>
              <a:rPr lang="th-TH" sz="23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                                   หลีกเลี่ยงการ</a:t>
            </a:r>
            <a:r>
              <a:rPr lang="th-TH" sz="2300" dirty="0">
                <a:latin typeface="TH Niramit AS" panose="02000506000000020004" pitchFamily="2" charset="-34"/>
                <a:cs typeface="TH Niramit AS" panose="02000506000000020004" pitchFamily="2" charset="-34"/>
              </a:rPr>
              <a:t>ใช้</a:t>
            </a:r>
            <a:r>
              <a:rPr lang="th-TH" sz="23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ข้อมูลที่</a:t>
            </a:r>
            <a:r>
              <a:rPr lang="th-TH" sz="2300" dirty="0">
                <a:latin typeface="TH Niramit AS" panose="02000506000000020004" pitchFamily="2" charset="-34"/>
                <a:cs typeface="TH Niramit AS" panose="02000506000000020004" pitchFamily="2" charset="-34"/>
              </a:rPr>
              <a:t>ไม่</a:t>
            </a:r>
            <a:r>
              <a:rPr lang="th-TH" sz="23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จำเป็น</a:t>
            </a:r>
            <a:endParaRPr lang="en-US" sz="2300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marL="363538" indent="-363538">
              <a:buFont typeface="Arial" panose="020B0604020202020204" pitchFamily="34" charset="0"/>
              <a:buChar char="•"/>
              <a:tabLst>
                <a:tab pos="712788" algn="l"/>
                <a:tab pos="1371600" algn="l"/>
              </a:tabLst>
            </a:pPr>
            <a:r>
              <a:rPr lang="th-TH" sz="23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ควร</a:t>
            </a:r>
            <a:r>
              <a:rPr lang="th-TH" sz="23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ระบุ</a:t>
            </a:r>
            <a:r>
              <a:rPr lang="th-TH" sz="23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ลำดับ</a:t>
            </a:r>
            <a:r>
              <a:rPr lang="th-TH" sz="2300" spc="-50" dirty="0">
                <a:latin typeface="TH Niramit AS" panose="02000506000000020004" pitchFamily="2" charset="-34"/>
                <a:cs typeface="TH Niramit AS" panose="02000506000000020004" pitchFamily="2" charset="-34"/>
              </a:rPr>
              <a:t>รูปภาพ/ ตาราง </a:t>
            </a:r>
            <a:endParaRPr lang="en-US" sz="2300" spc="-50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>
              <a:tabLst>
                <a:tab pos="363538" algn="l"/>
                <a:tab pos="1371600" algn="l"/>
              </a:tabLst>
            </a:pPr>
            <a:r>
              <a:rPr lang="en-US" sz="2300" spc="-50" dirty="0">
                <a:latin typeface="TH Niramit AS" panose="02000506000000020004" pitchFamily="2" charset="-34"/>
                <a:cs typeface="TH Niramit AS" panose="02000506000000020004" pitchFamily="2" charset="-34"/>
              </a:rPr>
              <a:t>	</a:t>
            </a:r>
            <a:r>
              <a:rPr lang="th-TH" sz="23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ให้สอดคล้องกับเนื้อหาที่</a:t>
            </a:r>
            <a:r>
              <a:rPr lang="th-TH" sz="23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อยู่ใน</a:t>
            </a:r>
            <a:r>
              <a:rPr lang="th-TH" sz="23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ต้นฉบับ</a:t>
            </a:r>
            <a:endParaRPr lang="en-US" sz="2300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marL="363538" lvl="1" indent="-363538">
              <a:buFont typeface="Arial" panose="020B0604020202020204" pitchFamily="34" charset="0"/>
              <a:buChar char="•"/>
              <a:tabLst>
                <a:tab pos="712788" algn="l"/>
                <a:tab pos="1371600" algn="l"/>
              </a:tabLst>
            </a:pPr>
            <a:r>
              <a:rPr lang="th-TH" sz="23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มี</a:t>
            </a:r>
            <a:r>
              <a:rPr lang="th-TH" sz="23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ขนาดพอเหมาะกับขนาดกระดาษ </a:t>
            </a:r>
            <a:endParaRPr lang="en-US" sz="2300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marL="363538" lvl="1" indent="-363538">
              <a:buFont typeface="Arial" panose="020B0604020202020204" pitchFamily="34" charset="0"/>
              <a:buChar char="•"/>
              <a:tabLst>
                <a:tab pos="712788" algn="l"/>
                <a:tab pos="1371600" algn="l"/>
              </a:tabLst>
            </a:pPr>
            <a:r>
              <a:rPr lang="th-TH" sz="23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การอ้างอิงรูปภาพ/ตาราง                                 ต้อง</a:t>
            </a:r>
            <a:r>
              <a:rPr lang="th-TH" sz="23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ระบุแหล่ง</a:t>
            </a:r>
            <a:r>
              <a:rPr lang="th-TH" sz="23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อ้างอิงให้ชัดเจนและถูกต้อง                       </a:t>
            </a:r>
            <a:endParaRPr lang="en-US" sz="2300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marL="363538" lvl="1" indent="-363538">
              <a:buFont typeface="Arial" panose="020B0604020202020204" pitchFamily="34" charset="0"/>
              <a:buChar char="•"/>
              <a:tabLst>
                <a:tab pos="712788" algn="l"/>
                <a:tab pos="1371600" algn="l"/>
              </a:tabLst>
            </a:pPr>
            <a:r>
              <a:rPr lang="th-TH" sz="23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หากต้นฉบับมีภาพ/ตารางที่</a:t>
            </a:r>
            <a:r>
              <a:rPr lang="th-TH" sz="23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มี</a:t>
            </a:r>
            <a:r>
              <a:rPr lang="th-TH" sz="23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ลิขสิทธิ์                            ให้แนบเอกสารยืนยัน</a:t>
            </a:r>
            <a:r>
              <a:rPr lang="th-TH" sz="23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การได้รับ</a:t>
            </a:r>
            <a:r>
              <a:rPr lang="th-TH" sz="23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อนุญาต                                  ให้</a:t>
            </a:r>
            <a:r>
              <a:rPr lang="th-TH" sz="2300" dirty="0">
                <a:latin typeface="TH Niramit AS" panose="02000506000000020004" pitchFamily="2" charset="-34"/>
                <a:cs typeface="TH Niramit AS" panose="02000506000000020004" pitchFamily="2" charset="-34"/>
              </a:rPr>
              <a:t>ใช้ผลงาน</a:t>
            </a:r>
            <a:r>
              <a:rPr lang="th-TH" sz="23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ลิขสิทธิ์ </a:t>
            </a:r>
            <a:r>
              <a:rPr lang="th-TH" sz="23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ฉบับจริง</a:t>
            </a:r>
            <a:r>
              <a:rPr lang="th-TH" sz="2300" dirty="0">
                <a:latin typeface="TH Niramit AS" panose="02000506000000020004" pitchFamily="2" charset="-34"/>
                <a:cs typeface="TH Niramit AS" panose="02000506000000020004" pitchFamily="2" charset="-34"/>
              </a:rPr>
              <a:t>	</a:t>
            </a:r>
            <a:r>
              <a:rPr lang="th-TH" sz="23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	</a:t>
            </a:r>
            <a:endParaRPr lang="en-US" sz="2300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67370" y="6309320"/>
            <a:ext cx="479996" cy="369134"/>
          </a:xfrm>
        </p:spPr>
        <p:txBody>
          <a:bodyPr/>
          <a:lstStyle/>
          <a:p>
            <a:fld id="{48F63A3B-78C7-47BE-AE5E-E10140E04643}" type="slidenum">
              <a:rPr lang="en-US" sz="2000" b="1" smtClean="0">
                <a:solidFill>
                  <a:schemeClr val="tx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16</a:t>
            </a:fld>
            <a:endParaRPr lang="en-US" sz="2000" b="1" dirty="0">
              <a:solidFill>
                <a:schemeClr val="tx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1344" y="469121"/>
            <a:ext cx="112082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6000" b="1" dirty="0">
                <a:latin typeface="Yu Mincho Demibold" panose="02020600000000000000" pitchFamily="18" charset="-128"/>
                <a:ea typeface="Yu Mincho Demibold" panose="02020600000000000000" pitchFamily="18" charset="-128"/>
                <a:cs typeface="TH Niramit AS" panose="02000506000000020004" pitchFamily="2" charset="-34"/>
                <a:sym typeface="Wingdings" panose="05000000000000000000" pitchFamily="2" charset="2"/>
              </a:rPr>
              <a:t></a:t>
            </a:r>
            <a:endParaRPr lang="en-US" sz="6000" dirty="0"/>
          </a:p>
        </p:txBody>
      </p:sp>
      <p:sp>
        <p:nvSpPr>
          <p:cNvPr id="8" name="Rectangle 7"/>
          <p:cNvSpPr/>
          <p:nvPr/>
        </p:nvSpPr>
        <p:spPr>
          <a:xfrm>
            <a:off x="1271464" y="469120"/>
            <a:ext cx="315902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1175" lvl="2" indent="-511175">
              <a:tabLst>
                <a:tab pos="463550" algn="l"/>
                <a:tab pos="1146175" algn="l"/>
              </a:tabLst>
            </a:pPr>
            <a:r>
              <a:rPr lang="th-TH" sz="5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รูปภาพ/ตาราง </a:t>
            </a:r>
            <a:endParaRPr lang="en-US" sz="50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0620" y="6340607"/>
            <a:ext cx="3024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latin typeface="TH Chakra Petch" panose="02000506000000020004" pitchFamily="2" charset="-34"/>
                <a:cs typeface="TH Chakra Petch" panose="02000506000000020004" pitchFamily="2" charset="-34"/>
                <a:hlinkClick r:id="rId3"/>
              </a:rPr>
              <a:t>http://www.nupress.grad.nu.ac.th/document/</a:t>
            </a:r>
            <a:endParaRPr lang="en-US" sz="1600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4"/>
          <a:srcRect l="18235" t="17789" r="19646" b="6263"/>
          <a:stretch/>
        </p:blipFill>
        <p:spPr>
          <a:xfrm>
            <a:off x="4511824" y="1459865"/>
            <a:ext cx="7100373" cy="48807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616712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8"/>
          <p:cNvSpPr/>
          <p:nvPr/>
        </p:nvSpPr>
        <p:spPr>
          <a:xfrm>
            <a:off x="331357" y="1389806"/>
            <a:ext cx="8209626" cy="506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th-TH" sz="2200" spc="-3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เป็</a:t>
            </a:r>
            <a:r>
              <a:rPr lang="th-TH" sz="2200" spc="-30" dirty="0">
                <a:latin typeface="TH Niramit AS" panose="02000506000000020004" pitchFamily="2" charset="-34"/>
                <a:cs typeface="TH Niramit AS" panose="02000506000000020004" pitchFamily="2" charset="-34"/>
              </a:rPr>
              <a:t>น</a:t>
            </a:r>
            <a:r>
              <a:rPr lang="th-TH" sz="2200" spc="-3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การรวบรวมแหล่งความรู้ที่เรานำมาเป็นข้อมูลประกอบการจัดทำผลงาน </a:t>
            </a:r>
          </a:p>
          <a:p>
            <a:pPr>
              <a:tabLst>
                <a:tab pos="363538" algn="l"/>
                <a:tab pos="914400" algn="l"/>
              </a:tabLst>
            </a:pPr>
            <a:r>
              <a:rPr lang="th-TH" sz="2200" spc="-30" dirty="0">
                <a:latin typeface="TH Niramit AS" panose="02000506000000020004" pitchFamily="2" charset="-34"/>
                <a:cs typeface="TH Niramit AS" panose="02000506000000020004" pitchFamily="2" charset="-34"/>
              </a:rPr>
              <a:t>	</a:t>
            </a:r>
            <a:r>
              <a:rPr lang="th-TH" sz="2200" spc="-3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เป็นการแสดงจริยธรรมทางวิชาการ และช่วยให้ผู้อ่านสามารถนำไปค้นคว้าเพิ่มเติมได้อย่างสะดวก </a:t>
            </a:r>
          </a:p>
          <a:p>
            <a:pPr marL="363538" indent="-363538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th-TH" sz="2200" spc="-3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การนำข้อมูลของผู้อื่นมาใช้หรือดัดแปลง นอกจากระบุแหล่งที่มาของข้อมูลแล้ว                                               ควรต้องพิจารณาเกี่ยวกับการขออนุญาตด้วย เพื่อป้องกันการละเมิดลิขสิทธิ์</a:t>
            </a:r>
          </a:p>
          <a:p>
            <a:pPr marL="363538" indent="-363538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th-TH" sz="2200" spc="-50" dirty="0">
                <a:latin typeface="TH Niramit AS" panose="02000506000000020004" pitchFamily="2" charset="-34"/>
                <a:cs typeface="TH Niramit AS" panose="02000506000000020004" pitchFamily="2" charset="-34"/>
              </a:rPr>
              <a:t>รูปแบบการ</a:t>
            </a:r>
            <a:r>
              <a:rPr lang="th-TH" sz="2200" spc="-5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อ้างอิงตาม</a:t>
            </a:r>
            <a:r>
              <a:rPr lang="th-TH" sz="2200" spc="-50" dirty="0">
                <a:latin typeface="TH Niramit AS" panose="02000506000000020004" pitchFamily="2" charset="-34"/>
                <a:cs typeface="TH Niramit AS" panose="02000506000000020004" pitchFamily="2" charset="-34"/>
              </a:rPr>
              <a:t>หลักสากลทั่วไป อาทิ </a:t>
            </a:r>
            <a:r>
              <a:rPr lang="th-TH" sz="2200" spc="-5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</a:p>
          <a:p>
            <a:pPr>
              <a:tabLst>
                <a:tab pos="363538" algn="l"/>
              </a:tabLst>
            </a:pPr>
            <a:r>
              <a:rPr lang="th-TH" sz="2200" spc="-50" dirty="0">
                <a:latin typeface="TH Niramit AS" panose="02000506000000020004" pitchFamily="2" charset="-34"/>
                <a:cs typeface="TH Niramit AS" panose="02000506000000020004" pitchFamily="2" charset="-34"/>
              </a:rPr>
              <a:t>	</a:t>
            </a:r>
            <a:r>
              <a:rPr lang="th-TH" sz="2200" spc="-5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- </a:t>
            </a:r>
            <a:r>
              <a:rPr lang="en-US" sz="2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American </a:t>
            </a:r>
            <a:r>
              <a:rPr lang="en-US" sz="2200" dirty="0">
                <a:latin typeface="TH Niramit AS" panose="02000506000000020004" pitchFamily="2" charset="-34"/>
                <a:cs typeface="TH Niramit AS" panose="02000506000000020004" pitchFamily="2" charset="-34"/>
              </a:rPr>
              <a:t>Psychological Association style (APA</a:t>
            </a:r>
            <a:r>
              <a:rPr lang="en-US" sz="2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)</a:t>
            </a:r>
            <a:r>
              <a:rPr lang="th-TH" sz="2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</a:p>
          <a:p>
            <a:pPr>
              <a:tabLst>
                <a:tab pos="363538" algn="l"/>
              </a:tabLst>
            </a:pPr>
            <a:r>
              <a:rPr lang="th-TH" sz="2200" dirty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r>
              <a:rPr lang="th-TH" sz="2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	- </a:t>
            </a:r>
            <a:r>
              <a:rPr lang="en-US" sz="2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Vancouver Style</a:t>
            </a:r>
            <a:endParaRPr lang="th-TH" sz="2200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355600" algn="l"/>
                <a:tab pos="914400" algn="l"/>
              </a:tabLst>
            </a:pPr>
            <a:r>
              <a:rPr lang="th-TH" sz="2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การอ้างอิงที่นิยมในปัจจุบัน มี 2 ลักษณะ คือ</a:t>
            </a:r>
          </a:p>
          <a:p>
            <a:pPr marL="355600" indent="7938">
              <a:tabLst>
                <a:tab pos="265113" algn="l"/>
                <a:tab pos="538163" algn="l"/>
                <a:tab pos="914400" algn="l"/>
              </a:tabLst>
            </a:pPr>
            <a:r>
              <a:rPr lang="th-TH" sz="2200" b="1" spc="-20" dirty="0">
                <a:latin typeface="TH Niramit AS" panose="02000506000000020004" pitchFamily="2" charset="-34"/>
                <a:cs typeface="TH Niramit AS" panose="02000506000000020004" pitchFamily="2" charset="-34"/>
              </a:rPr>
              <a:t>1</a:t>
            </a:r>
            <a:r>
              <a:rPr lang="th-TH" sz="2200" b="1" spc="-2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.	การ</a:t>
            </a:r>
            <a:r>
              <a:rPr lang="th-TH" sz="2200" b="1" spc="-20" dirty="0">
                <a:latin typeface="TH Niramit AS" panose="02000506000000020004" pitchFamily="2" charset="-34"/>
                <a:cs typeface="TH Niramit AS" panose="02000506000000020004" pitchFamily="2" charset="-34"/>
              </a:rPr>
              <a:t>อ้างอิงแทรกในเนื้อหา </a:t>
            </a:r>
            <a:r>
              <a:rPr lang="th-TH" sz="2200" spc="-10" dirty="0">
                <a:latin typeface="TH Niramit AS" panose="02000506000000020004" pitchFamily="2" charset="-34"/>
                <a:cs typeface="TH Niramit AS" panose="02000506000000020004" pitchFamily="2" charset="-34"/>
              </a:rPr>
              <a:t>(</a:t>
            </a:r>
            <a:r>
              <a:rPr lang="en-US" sz="2200" spc="-10" dirty="0">
                <a:latin typeface="TH Niramit AS" panose="02000506000000020004" pitchFamily="2" charset="-34"/>
                <a:cs typeface="TH Niramit AS" panose="02000506000000020004" pitchFamily="2" charset="-34"/>
              </a:rPr>
              <a:t>In-text citation)</a:t>
            </a:r>
            <a:r>
              <a:rPr lang="th-TH" sz="2200" spc="-10" dirty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</a:p>
          <a:p>
            <a:pPr marL="355600" indent="7938">
              <a:tabLst>
                <a:tab pos="265113" algn="l"/>
                <a:tab pos="538163" algn="l"/>
                <a:tab pos="914400" algn="l"/>
              </a:tabLst>
            </a:pPr>
            <a:r>
              <a:rPr lang="th-TH" sz="2200" spc="-10" dirty="0">
                <a:latin typeface="TH Niramit AS" panose="02000506000000020004" pitchFamily="2" charset="-34"/>
                <a:cs typeface="TH Niramit AS" panose="02000506000000020004" pitchFamily="2" charset="-34"/>
              </a:rPr>
              <a:t>	</a:t>
            </a:r>
            <a:r>
              <a:rPr lang="th-TH" sz="2200" spc="-1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เป็น</a:t>
            </a:r>
            <a:r>
              <a:rPr lang="th-TH" sz="2200" spc="-10" dirty="0">
                <a:latin typeface="TH Niramit AS" panose="02000506000000020004" pitchFamily="2" charset="-34"/>
                <a:cs typeface="TH Niramit AS" panose="02000506000000020004" pitchFamily="2" charset="-34"/>
              </a:rPr>
              <a:t>การอ้างอิงในระบบนามปี </a:t>
            </a:r>
            <a:r>
              <a:rPr lang="th-TH" sz="2200" spc="-30" dirty="0">
                <a:latin typeface="TH Niramit AS" panose="02000506000000020004" pitchFamily="2" charset="-34"/>
                <a:cs typeface="TH Niramit AS" panose="02000506000000020004" pitchFamily="2" charset="-34"/>
              </a:rPr>
              <a:t>ระบุชื่อผู้เขียนและปี</a:t>
            </a:r>
            <a:r>
              <a:rPr lang="th-TH" sz="2200" spc="-3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พิมพ์ ลำดับรายการ                                       	เรียงลำดับ</a:t>
            </a:r>
            <a:r>
              <a:rPr lang="th-TH" sz="2200" spc="-30" dirty="0">
                <a:latin typeface="TH Niramit AS" panose="02000506000000020004" pitchFamily="2" charset="-34"/>
                <a:cs typeface="TH Niramit AS" panose="02000506000000020004" pitchFamily="2" charset="-34"/>
              </a:rPr>
              <a:t>อักษรตัว</a:t>
            </a:r>
            <a:r>
              <a:rPr lang="th-TH" sz="2200" spc="-3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แรก ของ</a:t>
            </a:r>
            <a:r>
              <a:rPr lang="th-TH" sz="2200" spc="-30" dirty="0">
                <a:latin typeface="TH Niramit AS" panose="02000506000000020004" pitchFamily="2" charset="-34"/>
                <a:cs typeface="TH Niramit AS" panose="02000506000000020004" pitchFamily="2" charset="-34"/>
              </a:rPr>
              <a:t>แต่ละรายการตามแบบพจนานุกรม</a:t>
            </a:r>
          </a:p>
          <a:p>
            <a:pPr marL="355600" indent="7938">
              <a:tabLst>
                <a:tab pos="355600" algn="l"/>
                <a:tab pos="538163" algn="l"/>
                <a:tab pos="914400" algn="l"/>
              </a:tabLst>
            </a:pPr>
            <a:r>
              <a:rPr lang="th-TH" sz="2200" b="1" spc="-40" dirty="0">
                <a:latin typeface="TH Niramit AS" panose="02000506000000020004" pitchFamily="2" charset="-34"/>
                <a:cs typeface="TH Niramit AS" panose="02000506000000020004" pitchFamily="2" charset="-34"/>
              </a:rPr>
              <a:t>2</a:t>
            </a:r>
            <a:r>
              <a:rPr lang="th-TH" sz="2200" b="1" spc="-4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.	การ</a:t>
            </a:r>
            <a:r>
              <a:rPr lang="th-TH" sz="2200" b="1" spc="-40" dirty="0">
                <a:latin typeface="TH Niramit AS" panose="02000506000000020004" pitchFamily="2" charset="-34"/>
                <a:cs typeface="TH Niramit AS" panose="02000506000000020004" pitchFamily="2" charset="-34"/>
              </a:rPr>
              <a:t>อ้างอิงด้วยระบบตัวเลข </a:t>
            </a:r>
            <a:r>
              <a:rPr lang="en-US" sz="2200" spc="-40" dirty="0">
                <a:latin typeface="TH Niramit AS" panose="02000506000000020004" pitchFamily="2" charset="-34"/>
                <a:cs typeface="TH Niramit AS" panose="02000506000000020004" pitchFamily="2" charset="-34"/>
              </a:rPr>
              <a:t>(Parenthetical references using number)</a:t>
            </a:r>
            <a:r>
              <a:rPr lang="th-TH" sz="2200" spc="-40" dirty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</a:p>
          <a:p>
            <a:pPr marL="355600" indent="182563">
              <a:tabLst>
                <a:tab pos="355600" algn="l"/>
                <a:tab pos="914400" algn="l"/>
              </a:tabLst>
            </a:pPr>
            <a:r>
              <a:rPr lang="th-TH" sz="2200" spc="-4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เป็นการใช้</a:t>
            </a:r>
            <a:r>
              <a:rPr lang="th-TH" sz="2200" spc="-40" dirty="0">
                <a:latin typeface="TH Niramit AS" panose="02000506000000020004" pitchFamily="2" charset="-34"/>
                <a:cs typeface="TH Niramit AS" panose="02000506000000020004" pitchFamily="2" charset="-34"/>
              </a:rPr>
              <a:t>ตัวเลขที่นำมาจากหมายเลข</a:t>
            </a:r>
            <a:r>
              <a:rPr lang="th-TH" sz="2200" spc="-30" dirty="0">
                <a:latin typeface="TH Niramit AS" panose="02000506000000020004" pitchFamily="2" charset="-34"/>
                <a:cs typeface="TH Niramit AS" panose="02000506000000020004" pitchFamily="2" charset="-34"/>
              </a:rPr>
              <a:t>ของเอกสารอ้างอิงหรือบรรณานุกรม </a:t>
            </a:r>
            <a:endParaRPr lang="th-TH" sz="2200" spc="-30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marL="355600" indent="182563">
              <a:tabLst>
                <a:tab pos="355600" algn="l"/>
                <a:tab pos="914400" algn="l"/>
              </a:tabLst>
            </a:pPr>
            <a:r>
              <a:rPr lang="th-TH" sz="2200" spc="-3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ที่</a:t>
            </a:r>
            <a:r>
              <a:rPr lang="th-TH" sz="2200" spc="-30" dirty="0">
                <a:latin typeface="TH Niramit AS" panose="02000506000000020004" pitchFamily="2" charset="-34"/>
                <a:cs typeface="TH Niramit AS" panose="02000506000000020004" pitchFamily="2" charset="-34"/>
              </a:rPr>
              <a:t>เรียงตามลำดับ</a:t>
            </a:r>
            <a:r>
              <a:rPr lang="th-TH" sz="2200" spc="-3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อักษรหรือ</a:t>
            </a:r>
            <a:r>
              <a:rPr lang="th-TH" sz="2200" spc="-30" dirty="0">
                <a:latin typeface="TH Niramit AS" panose="02000506000000020004" pitchFamily="2" charset="-34"/>
                <a:cs typeface="TH Niramit AS" panose="02000506000000020004" pitchFamily="2" charset="-34"/>
              </a:rPr>
              <a:t>ตามลำดับงานที่อ้างถึงใน</a:t>
            </a:r>
            <a:r>
              <a:rPr lang="th-TH" sz="2200" spc="-3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เนื้อหา</a:t>
            </a:r>
            <a:endParaRPr lang="th-TH" sz="2200" spc="-50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9336" y="6270773"/>
            <a:ext cx="479996" cy="470595"/>
          </a:xfrm>
        </p:spPr>
        <p:txBody>
          <a:bodyPr/>
          <a:lstStyle/>
          <a:p>
            <a:fld id="{48F63A3B-78C7-47BE-AE5E-E10140E04643}" type="slidenum">
              <a:rPr lang="en-US" sz="2000" b="1" smtClean="0">
                <a:solidFill>
                  <a:schemeClr val="tx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17</a:t>
            </a:fld>
            <a:endParaRPr lang="en-US" sz="2000" b="1" dirty="0">
              <a:solidFill>
                <a:schemeClr val="tx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1344" y="469121"/>
            <a:ext cx="112082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6000" b="1" dirty="0">
                <a:latin typeface="Yu Mincho Demibold" panose="02020600000000000000" pitchFamily="18" charset="-128"/>
                <a:ea typeface="Yu Mincho Demibold" panose="02020600000000000000" pitchFamily="18" charset="-128"/>
                <a:cs typeface="TH Niramit AS" panose="02000506000000020004" pitchFamily="2" charset="-34"/>
                <a:sym typeface="Wingdings" panose="05000000000000000000" pitchFamily="2" charset="2"/>
              </a:rPr>
              <a:t></a:t>
            </a:r>
            <a:endParaRPr lang="en-US" sz="6000" dirty="0"/>
          </a:p>
        </p:txBody>
      </p:sp>
      <p:sp>
        <p:nvSpPr>
          <p:cNvPr id="7" name="Rectangle 6"/>
          <p:cNvSpPr/>
          <p:nvPr/>
        </p:nvSpPr>
        <p:spPr>
          <a:xfrm>
            <a:off x="1288127" y="478994"/>
            <a:ext cx="232683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9113" indent="-519113" defTabSz="400050">
              <a:tabLst>
                <a:tab pos="914400" algn="l"/>
              </a:tabLst>
            </a:pPr>
            <a:r>
              <a:rPr lang="th-TH" sz="5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การอ้างอิง</a:t>
            </a:r>
            <a:endParaRPr lang="en-US" sz="5000" b="1" dirty="0">
              <a:solidFill>
                <a:schemeClr val="accent2"/>
              </a:solidFill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0620" y="6340607"/>
            <a:ext cx="3024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H Chakra Petch" panose="02000506000000020004" pitchFamily="2" charset="-34"/>
                <a:cs typeface="TH Chakra Petch" panose="02000506000000020004" pitchFamily="2" charset="-34"/>
                <a:hlinkClick r:id="rId3"/>
              </a:rPr>
              <a:t>http://www.nupress.grad.nu.ac.th/document/</a:t>
            </a:r>
            <a:endParaRPr lang="en-US" sz="1600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grpSp>
        <p:nvGrpSpPr>
          <p:cNvPr id="9" name="กลุ่ม 8"/>
          <p:cNvGrpSpPr/>
          <p:nvPr/>
        </p:nvGrpSpPr>
        <p:grpSpPr>
          <a:xfrm>
            <a:off x="6528048" y="3053684"/>
            <a:ext cx="3401196" cy="3679881"/>
            <a:chOff x="7550419" y="1145574"/>
            <a:chExt cx="3525826" cy="4802142"/>
          </a:xfrm>
        </p:grpSpPr>
        <p:pic>
          <p:nvPicPr>
            <p:cNvPr id="4" name="รูปภาพ 3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rcRect l="8776" t="18488" r="59221" b="6800"/>
            <a:stretch/>
          </p:blipFill>
          <p:spPr>
            <a:xfrm>
              <a:off x="7550419" y="1145574"/>
              <a:ext cx="3525826" cy="4802142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10255425" y="3613302"/>
              <a:ext cx="367607" cy="32084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8" name="กล่องข้อความ 17"/>
            <p:cNvSpPr txBox="1"/>
            <p:nvPr/>
          </p:nvSpPr>
          <p:spPr>
            <a:xfrm>
              <a:off x="8328248" y="2876610"/>
              <a:ext cx="423936" cy="334129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9" name="กล่องข้อความ 18"/>
            <p:cNvSpPr txBox="1"/>
            <p:nvPr/>
          </p:nvSpPr>
          <p:spPr>
            <a:xfrm>
              <a:off x="9443828" y="4491818"/>
              <a:ext cx="367607" cy="32084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11" name="กลุ่ม 10"/>
          <p:cNvGrpSpPr/>
          <p:nvPr/>
        </p:nvGrpSpPr>
        <p:grpSpPr>
          <a:xfrm>
            <a:off x="8517442" y="623604"/>
            <a:ext cx="3153501" cy="3671629"/>
            <a:chOff x="4200974" y="1259007"/>
            <a:chExt cx="3487861" cy="4802142"/>
          </a:xfrm>
        </p:grpSpPr>
        <p:pic>
          <p:nvPicPr>
            <p:cNvPr id="10" name="รูปภาพ 9"/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rcRect l="41316" t="17051" r="28681" b="6459"/>
            <a:stretch/>
          </p:blipFill>
          <p:spPr>
            <a:xfrm>
              <a:off x="4200974" y="1259007"/>
              <a:ext cx="3487861" cy="4802142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8" name="กล่องข้อความ 27"/>
            <p:cNvSpPr txBox="1"/>
            <p:nvPr/>
          </p:nvSpPr>
          <p:spPr>
            <a:xfrm>
              <a:off x="4531390" y="2500107"/>
              <a:ext cx="2893951" cy="334129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29" name="กล่องข้อความ 28"/>
            <p:cNvSpPr txBox="1"/>
            <p:nvPr/>
          </p:nvSpPr>
          <p:spPr>
            <a:xfrm>
              <a:off x="5480148" y="3713446"/>
              <a:ext cx="1425832" cy="334129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30" name="กล่องข้อความ 29"/>
            <p:cNvSpPr txBox="1"/>
            <p:nvPr/>
          </p:nvSpPr>
          <p:spPr>
            <a:xfrm>
              <a:off x="4727848" y="4852873"/>
              <a:ext cx="688628" cy="334129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2" name="กล่องข้อความ 1"/>
          <p:cNvSpPr txBox="1"/>
          <p:nvPr/>
        </p:nvSpPr>
        <p:spPr>
          <a:xfrm>
            <a:off x="7739549" y="600791"/>
            <a:ext cx="32276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H Niramit AS" panose="02000506000000020004" pitchFamily="2" charset="-34"/>
                <a:cs typeface="TH Niramit AS" panose="02000506000000020004" pitchFamily="2" charset="-34"/>
                <a:sym typeface="Wingdings 2" panose="05020102010507070707" pitchFamily="18" charset="2"/>
              </a:rPr>
              <a:t></a:t>
            </a:r>
            <a:r>
              <a:rPr lang="th-TH" sz="2000" dirty="0" smtClean="0">
                <a:latin typeface="TH Niramit AS" panose="02000506000000020004" pitchFamily="2" charset="-34"/>
                <a:cs typeface="TH Niramit AS" panose="02000506000000020004" pitchFamily="2" charset="-34"/>
                <a:sym typeface="Wingdings 2" panose="05020102010507070707" pitchFamily="18" charset="2"/>
              </a:rPr>
              <a:t> </a:t>
            </a:r>
            <a:r>
              <a:rPr lang="th-TH" sz="2000" b="1" spc="-20" dirty="0">
                <a:latin typeface="TH Niramit AS" panose="02000506000000020004" pitchFamily="2" charset="-34"/>
                <a:cs typeface="TH Niramit AS" panose="02000506000000020004" pitchFamily="2" charset="-34"/>
              </a:rPr>
              <a:t>การอ้างอิงแทรกในเนื้อหา</a:t>
            </a:r>
            <a:endParaRPr lang="en-US" sz="2000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21" name="กล่องข้อความ 20"/>
          <p:cNvSpPr txBox="1"/>
          <p:nvPr/>
        </p:nvSpPr>
        <p:spPr>
          <a:xfrm>
            <a:off x="5852808" y="3028564"/>
            <a:ext cx="25527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H Niramit AS" panose="02000506000000020004" pitchFamily="2" charset="-34"/>
                <a:cs typeface="TH Niramit AS" panose="02000506000000020004" pitchFamily="2" charset="-34"/>
                <a:sym typeface="Wingdings 2" panose="05020102010507070707" pitchFamily="18" charset="2"/>
              </a:rPr>
              <a:t></a:t>
            </a:r>
            <a:r>
              <a:rPr lang="th-TH" sz="2000" b="1" spc="-40" dirty="0">
                <a:latin typeface="TH Niramit AS" panose="02000506000000020004" pitchFamily="2" charset="-34"/>
                <a:cs typeface="TH Niramit AS" panose="02000506000000020004" pitchFamily="2" charset="-34"/>
              </a:rPr>
              <a:t> การอ้างอิงด้วยระบบตัวเลข</a:t>
            </a:r>
            <a:r>
              <a:rPr lang="th-TH" sz="2000" dirty="0" smtClean="0">
                <a:latin typeface="TH Niramit AS" panose="02000506000000020004" pitchFamily="2" charset="-34"/>
                <a:cs typeface="TH Niramit AS" panose="02000506000000020004" pitchFamily="2" charset="-34"/>
                <a:sym typeface="Wingdings 2" panose="05020102010507070707" pitchFamily="18" charset="2"/>
              </a:rPr>
              <a:t> </a:t>
            </a:r>
            <a:endParaRPr lang="en-US" sz="2000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991927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9336" y="6270773"/>
            <a:ext cx="479996" cy="470595"/>
          </a:xfrm>
        </p:spPr>
        <p:txBody>
          <a:bodyPr/>
          <a:lstStyle/>
          <a:p>
            <a:fld id="{48F63A3B-78C7-47BE-AE5E-E10140E04643}" type="slidenum">
              <a:rPr lang="en-US" sz="2000" b="1" smtClean="0">
                <a:solidFill>
                  <a:schemeClr val="tx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18</a:t>
            </a:fld>
            <a:endParaRPr lang="en-US" sz="2000" b="1" dirty="0">
              <a:solidFill>
                <a:schemeClr val="tx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1344" y="469121"/>
            <a:ext cx="112082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6000" b="1" dirty="0">
                <a:latin typeface="Yu Mincho Demibold" panose="02020600000000000000" pitchFamily="18" charset="-128"/>
                <a:ea typeface="Yu Mincho Demibold" panose="02020600000000000000" pitchFamily="18" charset="-128"/>
                <a:cs typeface="TH Niramit AS" panose="02000506000000020004" pitchFamily="2" charset="-34"/>
                <a:sym typeface="Wingdings" panose="05000000000000000000" pitchFamily="2" charset="2"/>
              </a:rPr>
              <a:t></a:t>
            </a:r>
            <a:endParaRPr lang="en-US" sz="6000" dirty="0"/>
          </a:p>
        </p:txBody>
      </p:sp>
      <p:sp>
        <p:nvSpPr>
          <p:cNvPr id="6" name="TextBox 5"/>
          <p:cNvSpPr txBox="1"/>
          <p:nvPr/>
        </p:nvSpPr>
        <p:spPr>
          <a:xfrm>
            <a:off x="590620" y="6340607"/>
            <a:ext cx="3024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latin typeface="TH Chakra Petch" panose="02000506000000020004" pitchFamily="2" charset="-34"/>
                <a:cs typeface="TH Chakra Petch" panose="02000506000000020004" pitchFamily="2" charset="-34"/>
                <a:hlinkClick r:id="rId3"/>
              </a:rPr>
              <a:t>http://www.nupress.grad.nu.ac.th/document/</a:t>
            </a:r>
            <a:endParaRPr lang="en-US" sz="1600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9" name="กล่องข้อความ 8"/>
          <p:cNvSpPr txBox="1"/>
          <p:nvPr/>
        </p:nvSpPr>
        <p:spPr>
          <a:xfrm>
            <a:off x="1027767" y="2079650"/>
            <a:ext cx="5616624" cy="283154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คือ 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การทำบัญชีรายชื่อ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เอกสารที่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ได้นำมา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อ้างอิง</a:t>
            </a:r>
          </a:p>
          <a:p>
            <a:pPr lvl="0">
              <a:defRPr/>
            </a:pP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ใน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เนื้อหา</a:t>
            </a:r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ทุก</a:t>
            </a:r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รายการ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ไว้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ท้าย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บทหรือ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ท้ายเล่ม </a:t>
            </a:r>
            <a:endParaRPr lang="en-US" sz="2800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lvl="0">
              <a:defRPr/>
            </a:pPr>
            <a:endParaRPr lang="en-US" sz="500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lvl="0">
              <a:defRPr/>
            </a:pP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โดยระบุ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รายละเอียดของเอกสารต่าง ๆ </a:t>
            </a:r>
            <a:r>
              <a:rPr lang="en-US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               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ด้วย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รูปแบบ</a:t>
            </a:r>
            <a:r>
              <a:rPr lang="th-TH" sz="2800" spc="-5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การเขียนอ้างอิง</a:t>
            </a:r>
            <a:r>
              <a:rPr lang="th-TH" sz="2800" spc="-50" dirty="0">
                <a:latin typeface="TH Niramit AS" panose="02000506000000020004" pitchFamily="2" charset="-34"/>
                <a:cs typeface="TH Niramit AS" panose="02000506000000020004" pitchFamily="2" charset="-34"/>
              </a:rPr>
              <a:t>ตามหลัก</a:t>
            </a:r>
            <a:r>
              <a:rPr lang="th-TH" sz="2800" spc="-5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สากล</a:t>
            </a:r>
            <a:r>
              <a:rPr lang="en-US" sz="2800" spc="-5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</a:p>
          <a:p>
            <a:pPr lvl="0">
              <a:defRPr/>
            </a:pPr>
            <a:endParaRPr lang="en-US" sz="500" b="1" spc="-50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lvl="0">
              <a:defRPr/>
            </a:pPr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รายการ</a:t>
            </a:r>
            <a:r>
              <a:rPr lang="th-TH" sz="28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ใน</a:t>
            </a:r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เอกสารอ้างอิงทุก</a:t>
            </a:r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รายการ</a:t>
            </a:r>
            <a:endParaRPr lang="en-US" sz="2800" b="1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lvl="0">
              <a:defRPr/>
            </a:pPr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ต้อง</a:t>
            </a:r>
            <a:r>
              <a:rPr lang="th-TH" sz="28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มี</a:t>
            </a:r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รายละเอียดตรง</a:t>
            </a:r>
            <a:r>
              <a:rPr lang="th-TH" sz="28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กับ</a:t>
            </a:r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ข้อมูลที่</a:t>
            </a:r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อ้างอิงใน</a:t>
            </a:r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เนื้อหา</a:t>
            </a:r>
            <a:endParaRPr lang="en-US" sz="28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6694016" y="2057092"/>
            <a:ext cx="5256584" cy="28315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คือ 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การ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ทำบัญชีรายชื่อ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เอกสารที่เกี่ยวข้องกับ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เนื้อหา</a:t>
            </a:r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เพิ่มเติม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จากเอกสารอ้างอิงไว้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ท้าย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บทหรือ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ท้ายเล่ม </a:t>
            </a:r>
            <a:endParaRPr lang="en-US" sz="2800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lvl="0"/>
            <a:endParaRPr lang="en-US" sz="500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lvl="0"/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โดยระบุ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รายละเอียดของเอกสารต่าง ๆ </a:t>
            </a:r>
            <a:endParaRPr lang="th-TH" sz="2800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lvl="0"/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ด้วย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รูปแบบ</a:t>
            </a:r>
            <a:r>
              <a:rPr lang="th-TH" sz="2800" spc="-5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การเขียน</a:t>
            </a:r>
            <a:r>
              <a:rPr lang="th-TH" sz="2800" spc="-5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อ้างอิงตาม</a:t>
            </a:r>
            <a:r>
              <a:rPr lang="th-TH" sz="2800" spc="-50" dirty="0">
                <a:latin typeface="TH Niramit AS" panose="02000506000000020004" pitchFamily="2" charset="-34"/>
                <a:cs typeface="TH Niramit AS" panose="02000506000000020004" pitchFamily="2" charset="-34"/>
              </a:rPr>
              <a:t>หลัก</a:t>
            </a:r>
            <a:r>
              <a:rPr lang="th-TH" sz="2800" spc="-5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สากล</a:t>
            </a:r>
            <a:r>
              <a:rPr lang="en-US" sz="2800" spc="-5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</a:p>
          <a:p>
            <a:pPr lvl="0"/>
            <a:endParaRPr lang="en-US" sz="500" spc="-50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lvl="0"/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เพื่อ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แนะนำให้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ผู้อ่านได้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ศึกษา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ค้นคว้าเพิ่มเติม</a:t>
            </a:r>
            <a:r>
              <a:rPr lang="en-US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endParaRPr lang="th-TH" sz="2800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lvl="0"/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ซึ่ง</a:t>
            </a:r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อาจจะไม่ปรากฏในเนื้อหา</a:t>
            </a:r>
            <a:endParaRPr lang="en-US" sz="28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11" name="Rectangle 6"/>
          <p:cNvSpPr/>
          <p:nvPr/>
        </p:nvSpPr>
        <p:spPr>
          <a:xfrm>
            <a:off x="1288126" y="478994"/>
            <a:ext cx="107125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00050">
              <a:tabLst>
                <a:tab pos="914400" algn="l"/>
              </a:tabLst>
            </a:pPr>
            <a:r>
              <a:rPr lang="th-TH" sz="48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ความแตกต่างระหว่างเอกสารอ้างอิงและบรรณานุกรม </a:t>
            </a:r>
            <a:endParaRPr lang="en-US" sz="48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51384" y="1516866"/>
            <a:ext cx="45881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sz="32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เอกสารอ้างอิง (</a:t>
            </a:r>
            <a:r>
              <a:rPr lang="en-US" sz="32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References</a:t>
            </a:r>
            <a:r>
              <a:rPr lang="th-TH" sz="32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) </a:t>
            </a:r>
            <a:endParaRPr lang="en-US" sz="32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40016" y="1516866"/>
            <a:ext cx="45881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th-TH" sz="32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บรรณานุกรม (</a:t>
            </a:r>
            <a:r>
              <a:rPr lang="en-US" sz="32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Bibliography</a:t>
            </a:r>
            <a:r>
              <a:rPr lang="th-TH" sz="32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) </a:t>
            </a:r>
            <a:endParaRPr lang="en-US" sz="32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5932487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46362" y="1940706"/>
            <a:ext cx="3545988" cy="439248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th-TH" sz="22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ปกหน้า </a:t>
            </a:r>
          </a:p>
          <a:p>
            <a:r>
              <a:rPr lang="th-TH" sz="2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   ชื่อเรื่อง</a:t>
            </a:r>
            <a:r>
              <a:rPr lang="en-US" sz="2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r>
              <a:rPr lang="th-TH" sz="2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ชื่อ</a:t>
            </a:r>
            <a:r>
              <a:rPr lang="th-TH" sz="2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ผู้</a:t>
            </a:r>
            <a:r>
              <a:rPr lang="th-TH" sz="2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แต่ง </a:t>
            </a:r>
            <a:endParaRPr lang="en-US" sz="2200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r>
              <a:rPr lang="en-US" sz="2200" dirty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r>
              <a:rPr lang="en-US" sz="2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  </a:t>
            </a:r>
            <a:r>
              <a:rPr lang="th-TH" sz="2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ภาพประกอบที่ไม่ละเมิดลิขสิทธิ์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th-TH" sz="22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สันหนังสือ</a:t>
            </a:r>
          </a:p>
          <a:p>
            <a:r>
              <a:rPr lang="th-TH" sz="2200" dirty="0">
                <a:latin typeface="TH Niramit AS" panose="02000506000000020004" pitchFamily="2" charset="-34"/>
                <a:cs typeface="TH Niramit AS" panose="02000506000000020004" pitchFamily="2" charset="-34"/>
              </a:rPr>
              <a:t>    ชื่อเรื่อง</a:t>
            </a:r>
            <a:r>
              <a:rPr lang="en-US" sz="2200" dirty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r>
              <a:rPr lang="th-TH" sz="2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ชื่อผู้</a:t>
            </a:r>
            <a:r>
              <a:rPr lang="th-TH" sz="2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แต่ง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th-TH" sz="22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ปกหลัง</a:t>
            </a:r>
          </a:p>
          <a:p>
            <a:r>
              <a:rPr lang="th-TH" sz="2200" dirty="0">
                <a:latin typeface="TH Niramit AS" panose="02000506000000020004" pitchFamily="2" charset="-34"/>
                <a:cs typeface="TH Niramit AS" panose="02000506000000020004" pitchFamily="2" charset="-34"/>
              </a:rPr>
              <a:t>   - </a:t>
            </a:r>
            <a:r>
              <a:rPr lang="th-TH" sz="22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คำโปรย</a:t>
            </a:r>
            <a:r>
              <a:rPr lang="en-US" sz="22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:</a:t>
            </a:r>
            <a:r>
              <a:rPr lang="th-TH" sz="22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r>
              <a:rPr lang="th-TH" sz="2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เขียนจุดเด่นของหนังสือ </a:t>
            </a:r>
          </a:p>
          <a:p>
            <a:r>
              <a:rPr lang="th-TH" sz="2200" dirty="0">
                <a:latin typeface="TH Niramit AS" panose="02000506000000020004" pitchFamily="2" charset="-34"/>
                <a:cs typeface="TH Niramit AS" panose="02000506000000020004" pitchFamily="2" charset="-34"/>
              </a:rPr>
              <a:t>      กระชับ น่าอ่าน เหมาะกับใคร</a:t>
            </a:r>
          </a:p>
          <a:p>
            <a:pPr marL="0" lvl="1">
              <a:tabLst>
                <a:tab pos="804863" algn="l"/>
                <a:tab pos="1371600" algn="l"/>
              </a:tabLst>
            </a:pPr>
            <a:r>
              <a:rPr lang="th-TH" sz="2200" dirty="0">
                <a:latin typeface="TH Niramit AS" panose="02000506000000020004" pitchFamily="2" charset="-34"/>
                <a:cs typeface="TH Niramit AS" panose="02000506000000020004" pitchFamily="2" charset="-34"/>
              </a:rPr>
              <a:t>   - </a:t>
            </a:r>
            <a:r>
              <a:rPr lang="th-TH" sz="22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ประวัติผู้เขียน</a:t>
            </a:r>
            <a:r>
              <a:rPr lang="en-US" sz="22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:</a:t>
            </a:r>
            <a:r>
              <a:rPr lang="th-TH" sz="22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</a:p>
          <a:p>
            <a:pPr marL="0" lvl="1">
              <a:tabLst>
                <a:tab pos="804863" algn="l"/>
                <a:tab pos="1371600" algn="l"/>
              </a:tabLst>
            </a:pPr>
            <a:r>
              <a:rPr lang="th-TH" sz="22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      </a:t>
            </a:r>
            <a:r>
              <a:rPr lang="th-TH" sz="2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ชื่อ-ชื่อ</a:t>
            </a:r>
            <a:r>
              <a:rPr lang="th-TH" sz="2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สกุล/ ตำแหน่ง</a:t>
            </a:r>
            <a:r>
              <a:rPr lang="th-TH" sz="2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ทางวิชาการ </a:t>
            </a:r>
            <a:r>
              <a:rPr lang="th-TH" sz="1400" dirty="0">
                <a:latin typeface="TH Niramit AS" panose="02000506000000020004" pitchFamily="2" charset="-34"/>
                <a:cs typeface="TH Niramit AS" panose="02000506000000020004" pitchFamily="2" charset="-34"/>
              </a:rPr>
              <a:t>(ถ้ามี) </a:t>
            </a:r>
            <a:endParaRPr lang="en-US" sz="1400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marL="0" lvl="1">
              <a:tabLst>
                <a:tab pos="804863" algn="l"/>
                <a:tab pos="1371600" algn="l"/>
              </a:tabLst>
            </a:pPr>
            <a:r>
              <a:rPr lang="th-TH" sz="2200" dirty="0">
                <a:latin typeface="TH Niramit AS" panose="02000506000000020004" pitchFamily="2" charset="-34"/>
                <a:cs typeface="TH Niramit AS" panose="02000506000000020004" pitchFamily="2" charset="-34"/>
              </a:rPr>
              <a:t>      ประวัติการศึกษา </a:t>
            </a:r>
          </a:p>
          <a:p>
            <a:pPr marL="0" lvl="1">
              <a:tabLst>
                <a:tab pos="804863" algn="l"/>
                <a:tab pos="1371600" algn="l"/>
              </a:tabLst>
            </a:pPr>
            <a:r>
              <a:rPr lang="th-TH" sz="2200" dirty="0">
                <a:latin typeface="TH Niramit AS" panose="02000506000000020004" pitchFamily="2" charset="-34"/>
                <a:cs typeface="TH Niramit AS" panose="02000506000000020004" pitchFamily="2" charset="-34"/>
              </a:rPr>
              <a:t>      ตำแหน่งหน้าที่ปัจจุบัน </a:t>
            </a:r>
            <a:endParaRPr lang="en-US" sz="2200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marL="0" lvl="1">
              <a:tabLst>
                <a:tab pos="804863" algn="l"/>
                <a:tab pos="1371600" algn="l"/>
              </a:tabLst>
            </a:pPr>
            <a:r>
              <a:rPr lang="th-TH" sz="2200" dirty="0">
                <a:latin typeface="TH Niramit AS" panose="02000506000000020004" pitchFamily="2" charset="-34"/>
                <a:cs typeface="TH Niramit AS" panose="02000506000000020004" pitchFamily="2" charset="-34"/>
              </a:rPr>
              <a:t>      รูปถ่ายปัจจุบันของ</a:t>
            </a:r>
            <a:r>
              <a:rPr lang="th-TH" sz="2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ผู้เขียน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67370" y="6309320"/>
            <a:ext cx="479996" cy="369134"/>
          </a:xfrm>
        </p:spPr>
        <p:txBody>
          <a:bodyPr/>
          <a:lstStyle/>
          <a:p>
            <a:fld id="{48F63A3B-78C7-47BE-AE5E-E10140E04643}" type="slidenum">
              <a:rPr lang="en-US" sz="2000" b="1" smtClean="0">
                <a:solidFill>
                  <a:schemeClr val="tx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19</a:t>
            </a:fld>
            <a:endParaRPr lang="en-US" sz="2000" b="1" dirty="0">
              <a:solidFill>
                <a:schemeClr val="tx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1344" y="469121"/>
            <a:ext cx="112082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6000" b="1" dirty="0">
                <a:latin typeface="Yu Mincho Demibold" panose="02020600000000000000" pitchFamily="18" charset="-128"/>
                <a:ea typeface="Yu Mincho Demibold" panose="02020600000000000000" pitchFamily="18" charset="-128"/>
                <a:cs typeface="TH Niramit AS" panose="02000506000000020004" pitchFamily="2" charset="-34"/>
                <a:sym typeface="Wingdings" panose="05000000000000000000" pitchFamily="2" charset="2"/>
              </a:rPr>
              <a:t></a:t>
            </a:r>
            <a:endParaRPr lang="en-US" sz="6000" dirty="0"/>
          </a:p>
        </p:txBody>
      </p:sp>
      <p:sp>
        <p:nvSpPr>
          <p:cNvPr id="8" name="Rectangle 7"/>
          <p:cNvSpPr/>
          <p:nvPr/>
        </p:nvSpPr>
        <p:spPr>
          <a:xfrm>
            <a:off x="1230953" y="531578"/>
            <a:ext cx="1007306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1175" lvl="2" indent="-511175">
              <a:tabLst>
                <a:tab pos="463550" algn="l"/>
                <a:tab pos="1146175" algn="l"/>
              </a:tabLst>
            </a:pPr>
            <a:r>
              <a:rPr lang="th-TH" sz="5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ส่วนประกอบของหนังสือ/ตำรา</a:t>
            </a:r>
            <a:endParaRPr lang="en-US" sz="50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5" name="Pentagon 4"/>
          <p:cNvSpPr/>
          <p:nvPr/>
        </p:nvSpPr>
        <p:spPr>
          <a:xfrm>
            <a:off x="0" y="1424713"/>
            <a:ext cx="3892350" cy="484632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1. ปก </a:t>
            </a:r>
            <a:r>
              <a:rPr lang="en-US" sz="28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(Cover)</a:t>
            </a:r>
            <a:endParaRPr lang="en-US" sz="2800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pic>
        <p:nvPicPr>
          <p:cNvPr id="1028" name="Picture 4" descr="http://www.nupress.grad.nu.ac.th/shop/wp-content/uploads/2020/05/%E0%B8%A7%E0%B8%B4%E0%B8%88%E0%B8%B1%E0%B8%A2%E0%B9%80%E0%B8%8A%E0%B8%B4%E0%B8%87%E0%B8%9B%E0%B8%8F%E0%B8%B4%E0%B8%9A%E0%B8%B1%E0%B8%95%E0%B8%B4%E0%B8%81%E0%B8%B2%E0%B8%A3-%E0%B9%81%E0%B8%81%E0%B9%89%E0%B9%84%E0%B8%82%E0%B8%9B%E0%B8%B1%E0%B8%8D%E0%B8%AB%E0%B8%B2%E0%B8%AA%E0%B8%B2%E0%B8%98%E0%B8%B2%E0%B8%A3%E0%B8%93%E0%B8%AA%E0%B8%B8%E0%B8%82%E0%B9%83%E0%B8%99%E0%B8%8A%E0%B8%B8%E0%B8%A1%E0%B8%8A%E0%B8%99-cover-blac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0532" y="1484783"/>
            <a:ext cx="3473487" cy="47674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4" descr="ไม่มีคำอธิบายรูปภาพ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913" t="9389" r="4872"/>
          <a:stretch/>
        </p:blipFill>
        <p:spPr bwMode="auto">
          <a:xfrm>
            <a:off x="4151784" y="1484784"/>
            <a:ext cx="3419314" cy="47674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40742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67370" y="6309320"/>
            <a:ext cx="479996" cy="369134"/>
          </a:xfrm>
        </p:spPr>
        <p:txBody>
          <a:bodyPr/>
          <a:lstStyle/>
          <a:p>
            <a:fld id="{48F63A3B-78C7-47BE-AE5E-E10140E04643}" type="slidenum">
              <a:rPr lang="en-US" sz="2000" b="1" smtClean="0">
                <a:solidFill>
                  <a:schemeClr val="tx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20</a:t>
            </a:fld>
            <a:endParaRPr lang="en-US" sz="2000" b="1" dirty="0">
              <a:solidFill>
                <a:schemeClr val="tx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1344" y="469121"/>
            <a:ext cx="112082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6000" b="1" dirty="0">
                <a:latin typeface="Yu Mincho Demibold" panose="02020600000000000000" pitchFamily="18" charset="-128"/>
                <a:ea typeface="Yu Mincho Demibold" panose="02020600000000000000" pitchFamily="18" charset="-128"/>
                <a:cs typeface="TH Niramit AS" panose="02000506000000020004" pitchFamily="2" charset="-34"/>
                <a:sym typeface="Wingdings" panose="05000000000000000000" pitchFamily="2" charset="2"/>
              </a:rPr>
              <a:t></a:t>
            </a:r>
            <a:endParaRPr lang="en-US" sz="6000" dirty="0"/>
          </a:p>
        </p:txBody>
      </p:sp>
      <p:sp>
        <p:nvSpPr>
          <p:cNvPr id="8" name="Rectangle 7"/>
          <p:cNvSpPr/>
          <p:nvPr/>
        </p:nvSpPr>
        <p:spPr>
          <a:xfrm>
            <a:off x="1199456" y="551002"/>
            <a:ext cx="1007306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1175" lvl="2" indent="-511175">
              <a:tabLst>
                <a:tab pos="463550" algn="l"/>
                <a:tab pos="1146175" algn="l"/>
              </a:tabLst>
            </a:pPr>
            <a:r>
              <a:rPr lang="th-TH" sz="5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ส่วนประกอบของหนังสือ/ตำรา (ต่อ)</a:t>
            </a:r>
            <a:endParaRPr lang="en-US" sz="50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14" name="Pentagon 16"/>
          <p:cNvSpPr/>
          <p:nvPr/>
        </p:nvSpPr>
        <p:spPr>
          <a:xfrm>
            <a:off x="0" y="1520787"/>
            <a:ext cx="3935760" cy="518936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2. ปกใน </a:t>
            </a:r>
            <a:r>
              <a:rPr lang="en-US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(</a:t>
            </a:r>
            <a:r>
              <a:rPr lang="en-US" sz="28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Title Page)</a:t>
            </a:r>
            <a:endParaRPr lang="en-US" sz="2800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15" name="Rectangle 18"/>
          <p:cNvSpPr/>
          <p:nvPr/>
        </p:nvSpPr>
        <p:spPr>
          <a:xfrm>
            <a:off x="263352" y="2040037"/>
            <a:ext cx="5352566" cy="20076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ชื่อเรื่อง</a:t>
            </a:r>
            <a:r>
              <a:rPr lang="en-US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ชื่อผู้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แต่ง </a:t>
            </a:r>
          </a:p>
          <a:p>
            <a:pPr marL="228600" indent="-2286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ป้องกันหากปกหน้าฉีกขาดหรือห้องสมุด</a:t>
            </a:r>
          </a:p>
          <a:p>
            <a:pPr>
              <a:tabLst>
                <a:tab pos="274638" algn="l"/>
              </a:tabLst>
            </a:pP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	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นำหนังสือไป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ทำปก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ใหม่ให้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แข็งแรงขึ้น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   </a:t>
            </a:r>
          </a:p>
        </p:txBody>
      </p:sp>
      <p:pic>
        <p:nvPicPr>
          <p:cNvPr id="13318" name="Picture 6" descr="http://www.nupress.grad.nu.ac.th/shop/wp-content/uploads/2020/02/978-616-426-161-7-P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048" y="1518155"/>
            <a:ext cx="3673001" cy="504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41695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67370" y="6309320"/>
            <a:ext cx="479996" cy="369134"/>
          </a:xfrm>
        </p:spPr>
        <p:txBody>
          <a:bodyPr/>
          <a:lstStyle/>
          <a:p>
            <a:fld id="{48F63A3B-78C7-47BE-AE5E-E10140E04643}" type="slidenum">
              <a:rPr lang="en-US" sz="2000" b="1" smtClean="0">
                <a:solidFill>
                  <a:schemeClr val="tx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21</a:t>
            </a:fld>
            <a:endParaRPr lang="en-US" sz="2000" b="1" dirty="0">
              <a:solidFill>
                <a:schemeClr val="tx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1344" y="469121"/>
            <a:ext cx="112082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6000" b="1" dirty="0">
                <a:latin typeface="Yu Mincho Demibold" panose="02020600000000000000" pitchFamily="18" charset="-128"/>
                <a:ea typeface="Yu Mincho Demibold" panose="02020600000000000000" pitchFamily="18" charset="-128"/>
                <a:cs typeface="TH Niramit AS" panose="02000506000000020004" pitchFamily="2" charset="-34"/>
                <a:sym typeface="Wingdings" panose="05000000000000000000" pitchFamily="2" charset="2"/>
              </a:rPr>
              <a:t></a:t>
            </a:r>
            <a:endParaRPr lang="en-US" sz="6000" dirty="0"/>
          </a:p>
        </p:txBody>
      </p:sp>
      <p:sp>
        <p:nvSpPr>
          <p:cNvPr id="8" name="Rectangle 7"/>
          <p:cNvSpPr/>
          <p:nvPr/>
        </p:nvSpPr>
        <p:spPr>
          <a:xfrm>
            <a:off x="1283698" y="551002"/>
            <a:ext cx="740459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1175" lvl="2" indent="-511175">
              <a:tabLst>
                <a:tab pos="463550" algn="l"/>
                <a:tab pos="1146175" algn="l"/>
              </a:tabLst>
            </a:pPr>
            <a:r>
              <a:rPr lang="th-TH" sz="5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ส่วนประกอบของหนังสือ/</a:t>
            </a:r>
            <a:r>
              <a:rPr lang="th-TH" sz="5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ตำรา (ต่อ</a:t>
            </a:r>
            <a:r>
              <a:rPr lang="th-TH" sz="5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)</a:t>
            </a:r>
            <a:endParaRPr lang="en-US" sz="50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11" name="Pentagon 8"/>
          <p:cNvSpPr/>
          <p:nvPr/>
        </p:nvSpPr>
        <p:spPr>
          <a:xfrm>
            <a:off x="0" y="1574302"/>
            <a:ext cx="3935760" cy="590813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3. หน้าลิขสิทธิ์ </a:t>
            </a:r>
            <a:r>
              <a:rPr lang="en-US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(</a:t>
            </a:r>
            <a:r>
              <a:rPr lang="en-US" sz="28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Copyright Page)</a:t>
            </a:r>
            <a:endParaRPr lang="en-US" sz="2800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12" name="Rectangle 9"/>
          <p:cNvSpPr/>
          <p:nvPr/>
        </p:nvSpPr>
        <p:spPr>
          <a:xfrm>
            <a:off x="335360" y="2420888"/>
            <a:ext cx="5283388" cy="23264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28600" indent="-228600">
              <a:buFont typeface="Arial" panose="020B0604020202020204" pitchFamily="34" charset="0"/>
              <a:buChar char="•"/>
              <a:tabLst>
                <a:tab pos="914400" algn="l"/>
                <a:tab pos="1371600" algn="l"/>
              </a:tabLst>
            </a:pP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ข้อความสงวน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ลิขสิทธิ์ตาม</a:t>
            </a:r>
            <a:r>
              <a:rPr lang="en-US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พ.ร.บ.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ลิขสิทธิ์ </a:t>
            </a:r>
          </a:p>
          <a:p>
            <a:pPr marL="228600" indent="-2286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914400" algn="l"/>
                <a:tab pos="1371600" algn="l"/>
              </a:tabLst>
            </a:pP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ข้อมูล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บรรณานุกรม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หนังสือ                          </a:t>
            </a:r>
            <a:r>
              <a:rPr lang="en-US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(Cataloguing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r>
              <a:rPr lang="en-US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in Publication</a:t>
            </a:r>
            <a:r>
              <a:rPr lang="en-US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:</a:t>
            </a:r>
            <a:r>
              <a:rPr lang="en-US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r>
              <a:rPr lang="en-US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CIP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)</a:t>
            </a:r>
          </a:p>
          <a:p>
            <a:pPr marL="228600" indent="-2286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914400" algn="l"/>
                <a:tab pos="1371600" algn="l"/>
              </a:tabLst>
            </a:pP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เลขมาตรฐานสากลประจำหนังสือ </a:t>
            </a:r>
            <a:endParaRPr lang="th-TH" sz="2800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>
              <a:spcBef>
                <a:spcPts val="600"/>
              </a:spcBef>
              <a:tabLst>
                <a:tab pos="914400" algn="l"/>
                <a:tab pos="1371600" algn="l"/>
              </a:tabLst>
            </a:pP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 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(</a:t>
            </a:r>
            <a:r>
              <a:rPr lang="en-US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International Standard </a:t>
            </a:r>
            <a:r>
              <a:rPr lang="en-US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Book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r>
              <a:rPr lang="en-US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Number: ISBN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)</a:t>
            </a:r>
            <a:endParaRPr lang="en-US" sz="2800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pic>
        <p:nvPicPr>
          <p:cNvPr id="11266" name="Picture 2" descr="http://www.nupress.grad.nu.ac.th/shop/wp-content/uploads/2018/07/9786164260979-P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040" y="1548323"/>
            <a:ext cx="3723979" cy="504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3371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67370" y="6309320"/>
            <a:ext cx="479996" cy="369134"/>
          </a:xfrm>
        </p:spPr>
        <p:txBody>
          <a:bodyPr/>
          <a:lstStyle/>
          <a:p>
            <a:fld id="{48F63A3B-78C7-47BE-AE5E-E10140E04643}" type="slidenum">
              <a:rPr lang="en-US" sz="2000" b="1" smtClean="0">
                <a:solidFill>
                  <a:schemeClr val="tx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22</a:t>
            </a:fld>
            <a:endParaRPr lang="en-US" sz="2000" b="1" dirty="0">
              <a:solidFill>
                <a:schemeClr val="tx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1344" y="469121"/>
            <a:ext cx="112082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6000" b="1" dirty="0">
                <a:latin typeface="Yu Mincho Demibold" panose="02020600000000000000" pitchFamily="18" charset="-128"/>
                <a:ea typeface="Yu Mincho Demibold" panose="02020600000000000000" pitchFamily="18" charset="-128"/>
                <a:cs typeface="TH Niramit AS" panose="02000506000000020004" pitchFamily="2" charset="-34"/>
                <a:sym typeface="Wingdings" panose="05000000000000000000" pitchFamily="2" charset="2"/>
              </a:rPr>
              <a:t></a:t>
            </a:r>
            <a:endParaRPr lang="en-US" sz="6000" dirty="0"/>
          </a:p>
        </p:txBody>
      </p:sp>
      <p:sp>
        <p:nvSpPr>
          <p:cNvPr id="8" name="Rectangle 7"/>
          <p:cNvSpPr/>
          <p:nvPr/>
        </p:nvSpPr>
        <p:spPr>
          <a:xfrm>
            <a:off x="1283698" y="551002"/>
            <a:ext cx="1007306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1175" lvl="2" indent="-511175">
              <a:tabLst>
                <a:tab pos="463550" algn="l"/>
                <a:tab pos="1146175" algn="l"/>
              </a:tabLst>
            </a:pPr>
            <a:r>
              <a:rPr lang="th-TH" sz="5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ส่วนประกอบของหนังสือ/</a:t>
            </a:r>
            <a:r>
              <a:rPr lang="th-TH" sz="5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ตำรา (ต่อ</a:t>
            </a:r>
            <a:r>
              <a:rPr lang="th-TH" sz="5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)</a:t>
            </a:r>
            <a:endParaRPr lang="en-US" sz="50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13" name="Pentagon 10"/>
          <p:cNvSpPr/>
          <p:nvPr/>
        </p:nvSpPr>
        <p:spPr>
          <a:xfrm>
            <a:off x="0" y="1575014"/>
            <a:ext cx="3935760" cy="600803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4. </a:t>
            </a:r>
            <a:r>
              <a:rPr lang="th-TH" sz="28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คำนิยม (</a:t>
            </a:r>
            <a:r>
              <a:rPr lang="en-US" sz="28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Foreword)</a:t>
            </a:r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(ถ้ามี) </a:t>
            </a:r>
            <a:r>
              <a:rPr lang="th-TH" sz="2800" b="1" i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endParaRPr lang="en-US" sz="2800" i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4" name="กล่องข้อความ 3"/>
          <p:cNvSpPr txBox="1"/>
          <p:nvPr/>
        </p:nvSpPr>
        <p:spPr>
          <a:xfrm>
            <a:off x="335360" y="2426686"/>
            <a:ext cx="57606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คำที่บุคคล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เขียนนำ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เกี่ยวกับ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เนื้อหา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	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หนังสือ หรือ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ผู้แต่ง 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จะอยู่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ก่อนคำ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นำของ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ผู้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แต่ง ถ้า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มี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ผู้เขียนหลาย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คน                  ต้องเรียงลำดับตาม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ความสำคัญของ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บุคคลที่เขียนด้วย</a:t>
            </a:r>
            <a:endParaRPr lang="en-US" sz="2800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pic>
        <p:nvPicPr>
          <p:cNvPr id="2050" name="Picture 2" descr="http://www.nupress.grad.nu.ac.th/shop/wp-content/uploads/2017/03/9786164260221S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032" y="1494657"/>
            <a:ext cx="3779671" cy="504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73041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67370" y="6309320"/>
            <a:ext cx="479996" cy="369134"/>
          </a:xfrm>
        </p:spPr>
        <p:txBody>
          <a:bodyPr/>
          <a:lstStyle/>
          <a:p>
            <a:fld id="{48F63A3B-78C7-47BE-AE5E-E10140E04643}" type="slidenum">
              <a:rPr lang="en-US" sz="2000" b="1" smtClean="0">
                <a:solidFill>
                  <a:schemeClr val="tx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23</a:t>
            </a:fld>
            <a:endParaRPr lang="en-US" sz="2000" b="1" dirty="0">
              <a:solidFill>
                <a:schemeClr val="tx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1344" y="469121"/>
            <a:ext cx="112082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6000" b="1" dirty="0">
                <a:latin typeface="Yu Mincho Demibold" panose="02020600000000000000" pitchFamily="18" charset="-128"/>
                <a:ea typeface="Yu Mincho Demibold" panose="02020600000000000000" pitchFamily="18" charset="-128"/>
                <a:cs typeface="TH Niramit AS" panose="02000506000000020004" pitchFamily="2" charset="-34"/>
                <a:sym typeface="Wingdings" panose="05000000000000000000" pitchFamily="2" charset="2"/>
              </a:rPr>
              <a:t></a:t>
            </a:r>
            <a:endParaRPr lang="en-US" sz="6000" dirty="0"/>
          </a:p>
        </p:txBody>
      </p:sp>
      <p:sp>
        <p:nvSpPr>
          <p:cNvPr id="8" name="Rectangle 7"/>
          <p:cNvSpPr/>
          <p:nvPr/>
        </p:nvSpPr>
        <p:spPr>
          <a:xfrm>
            <a:off x="1283698" y="469120"/>
            <a:ext cx="1007306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1175" lvl="2" indent="-511175">
              <a:tabLst>
                <a:tab pos="463550" algn="l"/>
                <a:tab pos="1146175" algn="l"/>
              </a:tabLst>
            </a:pPr>
            <a:r>
              <a:rPr lang="th-TH" sz="5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ส่วนประกอบของหนังสือ/</a:t>
            </a:r>
            <a:r>
              <a:rPr lang="th-TH" sz="5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ตำรา (ต่อ</a:t>
            </a:r>
            <a:r>
              <a:rPr lang="th-TH" sz="5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)</a:t>
            </a:r>
            <a:endParaRPr lang="en-US" sz="50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13" name="Pentagon 10"/>
          <p:cNvSpPr/>
          <p:nvPr/>
        </p:nvSpPr>
        <p:spPr>
          <a:xfrm>
            <a:off x="0" y="1600154"/>
            <a:ext cx="3935760" cy="604709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5. </a:t>
            </a:r>
            <a:r>
              <a:rPr lang="th-TH" sz="28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คำ</a:t>
            </a:r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นำ </a:t>
            </a:r>
            <a:r>
              <a:rPr lang="en-US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(</a:t>
            </a:r>
            <a:r>
              <a:rPr lang="en-US" sz="28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Preface)</a:t>
            </a:r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endParaRPr lang="en-US" sz="2800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16" name="Rectangle 11"/>
          <p:cNvSpPr/>
          <p:nvPr/>
        </p:nvSpPr>
        <p:spPr>
          <a:xfrm>
            <a:off x="263352" y="2420888"/>
            <a:ext cx="5688632" cy="269793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28600" indent="-228600">
              <a:buFont typeface="Arial" panose="020B0604020202020204" pitchFamily="34" charset="0"/>
              <a:buChar char="•"/>
              <a:tabLst>
                <a:tab pos="228600" algn="l"/>
                <a:tab pos="914400" algn="l"/>
                <a:tab pos="1371600" algn="l"/>
              </a:tabLst>
            </a:pP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อธิบายถึง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วัตถุประสงค์และ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ขอบเขตของ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หนังสือ/ตำรา</a:t>
            </a:r>
          </a:p>
          <a:p>
            <a:pPr marL="228600" indent="-2286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914400" algn="l"/>
                <a:tab pos="1371600" algn="l"/>
              </a:tabLst>
            </a:pP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หากจัดทำเป็น </a:t>
            </a:r>
            <a:r>
              <a:rPr lang="en-US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“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ตำรา</a:t>
            </a:r>
            <a:r>
              <a:rPr lang="en-US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”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                             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              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ควร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ระบุรายวิชาที่ใช้ตำราเล่มนี้ประกอบด้วย 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 </a:t>
            </a:r>
            <a:endParaRPr lang="th-TH" sz="2800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marL="228600" indent="-2286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914400" algn="l"/>
                <a:tab pos="1371600" algn="l"/>
              </a:tabLst>
            </a:pP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ตอนท้าย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อาจกล่าวคำ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ขอบคุณ                                 ถึง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ผู้ที่มีส่วนช่วยเหลือด้าน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ต่าง ๆ</a:t>
            </a:r>
            <a:r>
              <a:rPr lang="en-US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ได้พอสมควร</a:t>
            </a:r>
            <a:endParaRPr lang="en-US" sz="2800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pic>
        <p:nvPicPr>
          <p:cNvPr id="14342" name="Picture 6" descr="http://www.nupress.grad.nu.ac.th/shop/wp-content/uploads/2017/03/9786164260214S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016" y="1467603"/>
            <a:ext cx="3748502" cy="504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06777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67370" y="6309320"/>
            <a:ext cx="479996" cy="369134"/>
          </a:xfrm>
        </p:spPr>
        <p:txBody>
          <a:bodyPr/>
          <a:lstStyle/>
          <a:p>
            <a:fld id="{48F63A3B-78C7-47BE-AE5E-E10140E04643}" type="slidenum">
              <a:rPr lang="en-US" sz="2000" b="1" smtClean="0">
                <a:solidFill>
                  <a:schemeClr val="tx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24</a:t>
            </a:fld>
            <a:endParaRPr lang="en-US" sz="2000" b="1" dirty="0">
              <a:solidFill>
                <a:schemeClr val="tx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1344" y="469121"/>
            <a:ext cx="112082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6000" b="1" dirty="0">
                <a:latin typeface="Yu Mincho Demibold" panose="02020600000000000000" pitchFamily="18" charset="-128"/>
                <a:ea typeface="Yu Mincho Demibold" panose="02020600000000000000" pitchFamily="18" charset="-128"/>
                <a:cs typeface="TH Niramit AS" panose="02000506000000020004" pitchFamily="2" charset="-34"/>
                <a:sym typeface="Wingdings" panose="05000000000000000000" pitchFamily="2" charset="2"/>
              </a:rPr>
              <a:t></a:t>
            </a:r>
            <a:endParaRPr lang="en-US" sz="6000" dirty="0"/>
          </a:p>
        </p:txBody>
      </p:sp>
      <p:sp>
        <p:nvSpPr>
          <p:cNvPr id="8" name="Rectangle 7"/>
          <p:cNvSpPr/>
          <p:nvPr/>
        </p:nvSpPr>
        <p:spPr>
          <a:xfrm>
            <a:off x="1283698" y="551002"/>
            <a:ext cx="718856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1175" lvl="2" indent="-511175">
              <a:tabLst>
                <a:tab pos="463550" algn="l"/>
                <a:tab pos="1146175" algn="l"/>
              </a:tabLst>
            </a:pPr>
            <a:r>
              <a:rPr lang="th-TH" sz="5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ส่วนประกอบของหนังสือ/</a:t>
            </a:r>
            <a:r>
              <a:rPr lang="th-TH" sz="5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ตำรา (ต่อ</a:t>
            </a:r>
            <a:r>
              <a:rPr lang="th-TH" sz="5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)</a:t>
            </a:r>
            <a:endParaRPr lang="en-US" sz="50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263352" y="2636912"/>
            <a:ext cx="586487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tabLst>
                <a:tab pos="914400" algn="l"/>
                <a:tab pos="1371600" algn="l"/>
              </a:tabLst>
            </a:pP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กล่าวขอบคุณ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ผู้ให้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ความ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ช่วยเหลือใน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การจัดทำ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หนังสือ บาง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เล่ม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อาจเรียกว่า “กิตติกรรมประกาศ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” 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หรือ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บาง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เล่ม                    อาจไม่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ปรากฏหน้านี้ 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เนื่องจาก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กล่าวไว้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แล้วใน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หน้าคำนำ 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หน้านี้อาจ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เป็น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ประโยชน์แก่ผู้อ่าน 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เพราะ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ทำให้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ทราบ                 ชื่อ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ผู้ทรงคุณวุฒิด้าน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ต่างๆ 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ที่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ได้รับการกล่าวถึง</a:t>
            </a:r>
          </a:p>
        </p:txBody>
      </p:sp>
      <p:sp>
        <p:nvSpPr>
          <p:cNvPr id="9" name="Pentagon 10"/>
          <p:cNvSpPr/>
          <p:nvPr/>
        </p:nvSpPr>
        <p:spPr>
          <a:xfrm>
            <a:off x="0" y="1566665"/>
            <a:ext cx="3935760" cy="828331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6. ประกาศคุณูปการ </a:t>
            </a:r>
          </a:p>
          <a:p>
            <a:r>
              <a:rPr lang="th-TH" sz="28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  </a:t>
            </a:r>
            <a:r>
              <a:rPr lang="th-TH" sz="28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(</a:t>
            </a:r>
            <a:r>
              <a:rPr lang="en-US" sz="28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Acknowledgement</a:t>
            </a:r>
            <a:r>
              <a:rPr lang="en-US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)</a:t>
            </a:r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(ถ้ามี)</a:t>
            </a:r>
            <a:endParaRPr lang="en-US" sz="2800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pic>
        <p:nvPicPr>
          <p:cNvPr id="21518" name="Picture 14" descr="http://www.nupress.grad.nu.ac.th/shop/wp-content/uploads/2017/03/9786164260207S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048" y="1549484"/>
            <a:ext cx="3669867" cy="504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52899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67370" y="6309320"/>
            <a:ext cx="479996" cy="369134"/>
          </a:xfrm>
        </p:spPr>
        <p:txBody>
          <a:bodyPr/>
          <a:lstStyle/>
          <a:p>
            <a:fld id="{48F63A3B-78C7-47BE-AE5E-E10140E04643}" type="slidenum">
              <a:rPr lang="en-US" sz="2000" b="1" smtClean="0">
                <a:solidFill>
                  <a:schemeClr val="tx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25</a:t>
            </a:fld>
            <a:endParaRPr lang="en-US" sz="2000" b="1" dirty="0">
              <a:solidFill>
                <a:schemeClr val="tx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1344" y="469121"/>
            <a:ext cx="112082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6000" b="1" dirty="0">
                <a:latin typeface="Yu Mincho Demibold" panose="02020600000000000000" pitchFamily="18" charset="-128"/>
                <a:ea typeface="Yu Mincho Demibold" panose="02020600000000000000" pitchFamily="18" charset="-128"/>
                <a:cs typeface="TH Niramit AS" panose="02000506000000020004" pitchFamily="2" charset="-34"/>
                <a:sym typeface="Wingdings" panose="05000000000000000000" pitchFamily="2" charset="2"/>
              </a:rPr>
              <a:t></a:t>
            </a:r>
            <a:endParaRPr lang="en-US" sz="6000" dirty="0"/>
          </a:p>
        </p:txBody>
      </p:sp>
      <p:sp>
        <p:nvSpPr>
          <p:cNvPr id="8" name="Rectangle 7"/>
          <p:cNvSpPr/>
          <p:nvPr/>
        </p:nvSpPr>
        <p:spPr>
          <a:xfrm>
            <a:off x="1283698" y="551002"/>
            <a:ext cx="740459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1175" lvl="2" indent="-511175">
              <a:tabLst>
                <a:tab pos="463550" algn="l"/>
                <a:tab pos="1146175" algn="l"/>
              </a:tabLst>
            </a:pPr>
            <a:r>
              <a:rPr lang="th-TH" sz="5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ส่วนประกอบของหนังสือ/ตำรา (ต่อ)</a:t>
            </a:r>
            <a:endParaRPr lang="en-US" sz="50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9" name="Pentagon 12"/>
          <p:cNvSpPr/>
          <p:nvPr/>
        </p:nvSpPr>
        <p:spPr>
          <a:xfrm>
            <a:off x="-19591" y="1566665"/>
            <a:ext cx="3955352" cy="595119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7</a:t>
            </a:r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. สารบัญ </a:t>
            </a:r>
            <a:r>
              <a:rPr lang="en-US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(</a:t>
            </a:r>
            <a:r>
              <a:rPr lang="en-US" sz="28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Table of Content)</a:t>
            </a:r>
            <a:r>
              <a:rPr lang="th-TH" sz="28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   </a:t>
            </a:r>
            <a:endParaRPr lang="en-US" sz="2800" dirty="0"/>
          </a:p>
        </p:txBody>
      </p:sp>
      <p:sp>
        <p:nvSpPr>
          <p:cNvPr id="10" name="Rectangle 13"/>
          <p:cNvSpPr/>
          <p:nvPr/>
        </p:nvSpPr>
        <p:spPr>
          <a:xfrm>
            <a:off x="218712" y="2351981"/>
            <a:ext cx="6093312" cy="165308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28600" indent="-228600">
              <a:buFont typeface="Arial" panose="020B0604020202020204" pitchFamily="34" charset="0"/>
              <a:buChar char="•"/>
              <a:tabLst>
                <a:tab pos="914400" algn="l"/>
                <a:tab pos="1371600" algn="l"/>
              </a:tabLst>
            </a:pP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เรียบเรียง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ข้อมูลให้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ถูกต้องตรงกัน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กับ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ส่วนเนื้อหา</a:t>
            </a:r>
            <a:endParaRPr lang="en-US" sz="2800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marL="228600" indent="-2286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914400" algn="l"/>
                <a:tab pos="1371600" algn="l"/>
              </a:tabLst>
            </a:pP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ควรจัดทำ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สารบัญ </a:t>
            </a:r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แบบ</a:t>
            </a:r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อัตโนมัติ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                    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                  หาก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ปรับแก้ไขเนื้อหา 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หน้า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สารบัญจะปรับแก้ให้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อัตโนมัติ ลดความผิดพลาด และจัดทำต้นฉบับได้รวดเร็วยิ่งขึ้น</a:t>
            </a:r>
            <a:endParaRPr lang="th-TH" sz="2800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pic>
        <p:nvPicPr>
          <p:cNvPr id="10252" name="Picture 12" descr="http://www.nupress.grad.nu.ac.th/shop/wp-content/uploads/2020/02/978-616-426-161-7-P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048" y="1566665"/>
            <a:ext cx="3653380" cy="504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13207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67370" y="6309320"/>
            <a:ext cx="479996" cy="369134"/>
          </a:xfrm>
        </p:spPr>
        <p:txBody>
          <a:bodyPr/>
          <a:lstStyle/>
          <a:p>
            <a:fld id="{48F63A3B-78C7-47BE-AE5E-E10140E04643}" type="slidenum">
              <a:rPr lang="en-US" sz="2000" b="1" smtClean="0">
                <a:solidFill>
                  <a:schemeClr val="tx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26</a:t>
            </a:fld>
            <a:endParaRPr lang="en-US" sz="2000" b="1" dirty="0">
              <a:solidFill>
                <a:schemeClr val="tx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1344" y="469121"/>
            <a:ext cx="112082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6000" b="1" dirty="0">
                <a:latin typeface="Yu Mincho Demibold" panose="02020600000000000000" pitchFamily="18" charset="-128"/>
                <a:ea typeface="Yu Mincho Demibold" panose="02020600000000000000" pitchFamily="18" charset="-128"/>
                <a:cs typeface="TH Niramit AS" panose="02000506000000020004" pitchFamily="2" charset="-34"/>
                <a:sym typeface="Wingdings" panose="05000000000000000000" pitchFamily="2" charset="2"/>
              </a:rPr>
              <a:t></a:t>
            </a:r>
            <a:endParaRPr lang="en-US" sz="6000" dirty="0"/>
          </a:p>
        </p:txBody>
      </p:sp>
      <p:sp>
        <p:nvSpPr>
          <p:cNvPr id="8" name="Rectangle 7"/>
          <p:cNvSpPr/>
          <p:nvPr/>
        </p:nvSpPr>
        <p:spPr>
          <a:xfrm>
            <a:off x="1283698" y="551002"/>
            <a:ext cx="718856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1175" lvl="2" indent="-511175">
              <a:tabLst>
                <a:tab pos="463550" algn="l"/>
                <a:tab pos="1146175" algn="l"/>
              </a:tabLst>
            </a:pPr>
            <a:r>
              <a:rPr lang="th-TH" sz="5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ส่วนประกอบของหนังสือ/ตำรา (ต่อ)</a:t>
            </a:r>
            <a:endParaRPr lang="en-US" sz="50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13" name="Pentagon 11"/>
          <p:cNvSpPr/>
          <p:nvPr/>
        </p:nvSpPr>
        <p:spPr>
          <a:xfrm>
            <a:off x="3718" y="1566665"/>
            <a:ext cx="3932042" cy="576065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8. </a:t>
            </a:r>
            <a:r>
              <a:rPr lang="th-TH" sz="28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 เนื้อ</a:t>
            </a:r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เรื่อง</a:t>
            </a:r>
            <a:r>
              <a:rPr lang="en-US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(</a:t>
            </a:r>
            <a:r>
              <a:rPr lang="en-US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Text)</a:t>
            </a:r>
            <a:endParaRPr lang="en-US" sz="2800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14" name="Rectangle 12"/>
          <p:cNvSpPr/>
          <p:nvPr/>
        </p:nvSpPr>
        <p:spPr>
          <a:xfrm>
            <a:off x="372425" y="2401035"/>
            <a:ext cx="6134084" cy="383627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  <a:tabLst>
                <a:tab pos="914400" algn="l"/>
                <a:tab pos="1371600" algn="l"/>
              </a:tabLst>
            </a:pP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มีการวิเคราะห์</a:t>
            </a:r>
            <a:r>
              <a:rPr lang="en-US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สังเคราะห์ 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สรุปเรียบ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เรียงอย่างเป็นระบบ </a:t>
            </a:r>
            <a:endParaRPr lang="th-TH" sz="2800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914400" algn="l"/>
                <a:tab pos="1371600" algn="l"/>
              </a:tabLst>
            </a:pP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ควรมี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การสอดแทรกความคิดริเริ่ม 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และประสบการณ์             หรือ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ผลงานทางวิชาการของ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ผู้แต่ง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914400" algn="l"/>
                <a:tab pos="1371600" algn="l"/>
              </a:tabLst>
            </a:pP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เนื้อหามีความ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ทันสมัย</a:t>
            </a:r>
            <a:endParaRPr lang="th-TH" sz="2800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914400" algn="l"/>
                <a:tab pos="1371600" algn="l"/>
              </a:tabLst>
            </a:pP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ควรมีอย่างน้อย 5 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บท </a:t>
            </a:r>
            <a:endParaRPr lang="th-TH" sz="2800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>
              <a:tabLst>
                <a:tab pos="287338" algn="l"/>
                <a:tab pos="914400" algn="l"/>
                <a:tab pos="1371600" algn="l"/>
              </a:tabLst>
            </a:pP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	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(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แต่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ละบทควรมีสรุปอย่างน้อย 1 ย่อ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หน้า) </a:t>
            </a:r>
            <a:endParaRPr lang="th-TH" sz="2800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914400" algn="l"/>
                <a:tab pos="1371600" algn="l"/>
              </a:tabLst>
            </a:pP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จำนวนหน้าไม่มีข้อกำหนด                           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                    (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แนะน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ำ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ไม่ควรน้อยกว่า 80 หน้า)</a:t>
            </a:r>
            <a:endParaRPr lang="th-TH" sz="2800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pic>
        <p:nvPicPr>
          <p:cNvPr id="1028" name="Picture 4" descr="http://www.nupress.grad.nu.ac.th/shop/wp-content/uploads/2018/08/978-616-426-109-9-P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048" y="1566665"/>
            <a:ext cx="3633449" cy="504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48079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67370" y="6309320"/>
            <a:ext cx="479996" cy="369134"/>
          </a:xfrm>
        </p:spPr>
        <p:txBody>
          <a:bodyPr/>
          <a:lstStyle/>
          <a:p>
            <a:fld id="{48F63A3B-78C7-47BE-AE5E-E10140E04643}" type="slidenum">
              <a:rPr lang="en-US" sz="2000" b="1" smtClean="0">
                <a:solidFill>
                  <a:schemeClr val="tx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27</a:t>
            </a:fld>
            <a:endParaRPr lang="en-US" sz="2000" b="1" dirty="0">
              <a:solidFill>
                <a:schemeClr val="tx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1344" y="469121"/>
            <a:ext cx="112082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6000" b="1" dirty="0">
                <a:latin typeface="Yu Mincho Demibold" panose="02020600000000000000" pitchFamily="18" charset="-128"/>
                <a:ea typeface="Yu Mincho Demibold" panose="02020600000000000000" pitchFamily="18" charset="-128"/>
                <a:cs typeface="TH Niramit AS" panose="02000506000000020004" pitchFamily="2" charset="-34"/>
                <a:sym typeface="Wingdings" panose="05000000000000000000" pitchFamily="2" charset="2"/>
              </a:rPr>
              <a:t></a:t>
            </a:r>
            <a:endParaRPr lang="en-US" sz="6000" dirty="0"/>
          </a:p>
        </p:txBody>
      </p:sp>
      <p:sp>
        <p:nvSpPr>
          <p:cNvPr id="8" name="Rectangle 7"/>
          <p:cNvSpPr/>
          <p:nvPr/>
        </p:nvSpPr>
        <p:spPr>
          <a:xfrm>
            <a:off x="1308462" y="551002"/>
            <a:ext cx="737982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1175" lvl="2" indent="-511175">
              <a:tabLst>
                <a:tab pos="463550" algn="l"/>
                <a:tab pos="1146175" algn="l"/>
              </a:tabLst>
            </a:pPr>
            <a:r>
              <a:rPr lang="th-TH" sz="5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ส่วนประกอบของหนังสือ/ตำรา (ต่อ)</a:t>
            </a:r>
            <a:endParaRPr lang="en-US" sz="50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15" name="Pentagon 18"/>
          <p:cNvSpPr/>
          <p:nvPr/>
        </p:nvSpPr>
        <p:spPr>
          <a:xfrm>
            <a:off x="0" y="1566665"/>
            <a:ext cx="3935760" cy="57606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9. ภาคผนวก (</a:t>
            </a:r>
            <a:r>
              <a:rPr lang="en-US" sz="28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Appendix)</a:t>
            </a:r>
            <a:endParaRPr lang="en-US" sz="2800" dirty="0"/>
          </a:p>
        </p:txBody>
      </p:sp>
      <p:sp>
        <p:nvSpPr>
          <p:cNvPr id="16" name="Rectangle 19"/>
          <p:cNvSpPr/>
          <p:nvPr/>
        </p:nvSpPr>
        <p:spPr>
          <a:xfrm>
            <a:off x="401688" y="2255277"/>
            <a:ext cx="4248472" cy="295232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68288" indent="-268288">
              <a:buFont typeface="Arial" panose="020B0604020202020204" pitchFamily="34" charset="0"/>
              <a:buChar char="•"/>
              <a:tabLst>
                <a:tab pos="914400" algn="l"/>
                <a:tab pos="1371600" algn="l"/>
              </a:tabLst>
            </a:pP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เป็น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ส่วนที่ไม่ใช่เนื้อหาโดยตรง 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                 อธิบายเรื่องที่เกี่ยวข้องกับเนื้อหา                     เพื่อ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ช่วยให้ผู้อ่าน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เข้าใจยิ่งขึ้น                        อาจจะ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เป็นระเบียบ 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คำอธิบาย                         ที่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ต้องใช้รายละเอียดมากเกิน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กว่า                  จะ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ทำเป็น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เชิงอรรถท้าย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หน้า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ได้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18453" t="17789" r="50897" b="5721"/>
          <a:stretch/>
        </p:blipFill>
        <p:spPr>
          <a:xfrm>
            <a:off x="6312024" y="1557041"/>
            <a:ext cx="3837023" cy="504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046680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67370" y="6309320"/>
            <a:ext cx="479996" cy="369134"/>
          </a:xfrm>
        </p:spPr>
        <p:txBody>
          <a:bodyPr/>
          <a:lstStyle/>
          <a:p>
            <a:fld id="{48F63A3B-78C7-47BE-AE5E-E10140E04643}" type="slidenum">
              <a:rPr lang="en-US" sz="2000" b="1" smtClean="0">
                <a:solidFill>
                  <a:schemeClr val="tx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28</a:t>
            </a:fld>
            <a:endParaRPr lang="en-US" sz="2000" b="1" dirty="0">
              <a:solidFill>
                <a:schemeClr val="tx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1344" y="469121"/>
            <a:ext cx="112082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6000" b="1" dirty="0">
                <a:latin typeface="Yu Mincho Demibold" panose="02020600000000000000" pitchFamily="18" charset="-128"/>
                <a:ea typeface="Yu Mincho Demibold" panose="02020600000000000000" pitchFamily="18" charset="-128"/>
                <a:cs typeface="TH Niramit AS" panose="02000506000000020004" pitchFamily="2" charset="-34"/>
                <a:sym typeface="Wingdings" panose="05000000000000000000" pitchFamily="2" charset="2"/>
              </a:rPr>
              <a:t></a:t>
            </a:r>
            <a:endParaRPr lang="en-US" sz="6000" dirty="0"/>
          </a:p>
        </p:txBody>
      </p:sp>
      <p:sp>
        <p:nvSpPr>
          <p:cNvPr id="8" name="Rectangle 7"/>
          <p:cNvSpPr/>
          <p:nvPr/>
        </p:nvSpPr>
        <p:spPr>
          <a:xfrm>
            <a:off x="1283698" y="551002"/>
            <a:ext cx="726057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1175" lvl="2" indent="-511175">
              <a:tabLst>
                <a:tab pos="463550" algn="l"/>
                <a:tab pos="1146175" algn="l"/>
              </a:tabLst>
            </a:pPr>
            <a:r>
              <a:rPr lang="th-TH" sz="5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ส่วนประกอบของหนังสือ/ตำรา (ต่อ)</a:t>
            </a:r>
            <a:endParaRPr lang="en-US" sz="50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9" name="Rectangle 21"/>
          <p:cNvSpPr/>
          <p:nvPr/>
        </p:nvSpPr>
        <p:spPr>
          <a:xfrm>
            <a:off x="376784" y="2244115"/>
            <a:ext cx="5784614" cy="288441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87338" lvl="1" indent="-287338">
              <a:buFont typeface="Arial" panose="020B0604020202020204" pitchFamily="34" charset="0"/>
              <a:buChar char="•"/>
              <a:tabLst>
                <a:tab pos="804863" algn="l"/>
                <a:tab pos="1371600" algn="l"/>
              </a:tabLst>
            </a:pP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บัญชีคำศัพท์เฉพาะ คำศัพท์ยาก 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                    หรือ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คำภาษาต่างประเทศที่ปรากฏในหนังสือ </a:t>
            </a:r>
          </a:p>
          <a:p>
            <a:pPr marL="287338" lvl="1" indent="-287338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804863" algn="l"/>
                <a:tab pos="1371600" algn="l"/>
              </a:tabLst>
            </a:pP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เรียบเรียง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ตามลำดับ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อักษร 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                                         พร้อม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อธิบายความหมาย                                     เพื่อให้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ผู้อ่าน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เข้าใจเนื้อเรื่องได้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ดีขึ้น 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                              ไม่</a:t>
            </a:r>
            <a:r>
              <a:rPr lang="th-TH" sz="28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ต้องไปค้นหาจาก</a:t>
            </a: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พจนานุกรม</a:t>
            </a:r>
            <a:endParaRPr lang="en-US" sz="2800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10" name="Pentagon 13"/>
          <p:cNvSpPr/>
          <p:nvPr/>
        </p:nvSpPr>
        <p:spPr>
          <a:xfrm>
            <a:off x="0" y="1565848"/>
            <a:ext cx="3957843" cy="597203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1</a:t>
            </a:r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0. อภิธานศัพท์ (</a:t>
            </a:r>
            <a:r>
              <a:rPr lang="en-US" sz="28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Glossary) 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/>
          <a:srcRect l="42005" t="20168" r="27992" b="6899"/>
          <a:stretch/>
        </p:blipFill>
        <p:spPr>
          <a:xfrm>
            <a:off x="6600056" y="1565848"/>
            <a:ext cx="3599999" cy="504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198850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67370" y="6309320"/>
            <a:ext cx="479996" cy="369134"/>
          </a:xfrm>
        </p:spPr>
        <p:txBody>
          <a:bodyPr/>
          <a:lstStyle/>
          <a:p>
            <a:fld id="{48F63A3B-78C7-47BE-AE5E-E10140E04643}" type="slidenum">
              <a:rPr lang="en-US" sz="2000" b="1" smtClean="0">
                <a:solidFill>
                  <a:schemeClr val="tx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29</a:t>
            </a:fld>
            <a:endParaRPr lang="en-US" sz="2000" b="1" dirty="0">
              <a:solidFill>
                <a:schemeClr val="tx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1344" y="469121"/>
            <a:ext cx="112082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6000" b="1" dirty="0">
                <a:latin typeface="Yu Mincho Demibold" panose="02020600000000000000" pitchFamily="18" charset="-128"/>
                <a:ea typeface="Yu Mincho Demibold" panose="02020600000000000000" pitchFamily="18" charset="-128"/>
                <a:cs typeface="TH Niramit AS" panose="02000506000000020004" pitchFamily="2" charset="-34"/>
                <a:sym typeface="Wingdings" panose="05000000000000000000" pitchFamily="2" charset="2"/>
              </a:rPr>
              <a:t></a:t>
            </a:r>
            <a:endParaRPr lang="en-US" sz="6000" dirty="0"/>
          </a:p>
        </p:txBody>
      </p:sp>
      <p:sp>
        <p:nvSpPr>
          <p:cNvPr id="8" name="Rectangle 7"/>
          <p:cNvSpPr/>
          <p:nvPr/>
        </p:nvSpPr>
        <p:spPr>
          <a:xfrm>
            <a:off x="1308462" y="551002"/>
            <a:ext cx="716380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1175" lvl="2" indent="-511175">
              <a:tabLst>
                <a:tab pos="463550" algn="l"/>
                <a:tab pos="1146175" algn="l"/>
              </a:tabLst>
            </a:pPr>
            <a:r>
              <a:rPr lang="th-TH" sz="5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ส่วนประกอบของหนังสือ/ตำรา (ต่อ)</a:t>
            </a:r>
            <a:endParaRPr lang="en-US" sz="50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11" name="Pentagon 16"/>
          <p:cNvSpPr/>
          <p:nvPr/>
        </p:nvSpPr>
        <p:spPr>
          <a:xfrm>
            <a:off x="0" y="1559484"/>
            <a:ext cx="3935760" cy="789396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sz="24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11. เอกสารอ้างอิง</a:t>
            </a:r>
            <a:r>
              <a:rPr lang="en-US" sz="24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r>
              <a:rPr lang="en-US" sz="24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(References)</a:t>
            </a:r>
            <a:r>
              <a:rPr lang="th-TH" sz="24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/ </a:t>
            </a:r>
          </a:p>
          <a:p>
            <a:r>
              <a:rPr lang="th-TH" sz="24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   บรรณานุกรม(</a:t>
            </a:r>
            <a:r>
              <a:rPr lang="en-US" sz="24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Bibliographies</a:t>
            </a:r>
            <a:r>
              <a:rPr lang="en-US" sz="24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) </a:t>
            </a:r>
            <a:endParaRPr lang="en-US" sz="2400" dirty="0"/>
          </a:p>
        </p:txBody>
      </p:sp>
      <p:sp>
        <p:nvSpPr>
          <p:cNvPr id="12" name="Rectangle 17"/>
          <p:cNvSpPr/>
          <p:nvPr/>
        </p:nvSpPr>
        <p:spPr>
          <a:xfrm>
            <a:off x="148532" y="2424716"/>
            <a:ext cx="3960441" cy="132235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marL="287338" indent="-287338">
              <a:buFont typeface="Arial" panose="020B0604020202020204" pitchFamily="34" charset="0"/>
              <a:buChar char="•"/>
              <a:tabLst>
                <a:tab pos="914400" algn="l"/>
                <a:tab pos="1371600" algn="l"/>
              </a:tabLst>
            </a:pPr>
            <a:r>
              <a:rPr lang="th-TH" sz="2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จัดทำตามรูปแบบมาตรฐานสากล  </a:t>
            </a:r>
          </a:p>
          <a:p>
            <a:pPr>
              <a:tabLst>
                <a:tab pos="268288" algn="l"/>
                <a:tab pos="914400" algn="l"/>
                <a:tab pos="1371600" algn="l"/>
              </a:tabLst>
            </a:pPr>
            <a:r>
              <a:rPr lang="th-TH" sz="2700" b="1" dirty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	</a:t>
            </a:r>
            <a:r>
              <a:rPr lang="th-TH" sz="2700" b="1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เลือกใช้</a:t>
            </a:r>
            <a:r>
              <a:rPr lang="th-TH" sz="2700" b="1" dirty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เพียงรูปแบบเดียว</a:t>
            </a:r>
            <a:r>
              <a:rPr lang="th-TH" sz="2700" b="1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ทั้งเล่ม    </a:t>
            </a:r>
          </a:p>
          <a:p>
            <a:pPr>
              <a:tabLst>
                <a:tab pos="268288" algn="l"/>
                <a:tab pos="914400" algn="l"/>
                <a:tab pos="1371600" algn="l"/>
              </a:tabLst>
            </a:pPr>
            <a:r>
              <a:rPr lang="th-TH" sz="2700" b="1" dirty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r>
              <a:rPr lang="th-TH" sz="2700" b="1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   </a:t>
            </a:r>
            <a:r>
              <a:rPr lang="th-TH" sz="2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ระบุ</a:t>
            </a:r>
            <a:r>
              <a:rPr lang="th-TH" sz="2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ไว้ท้าย</a:t>
            </a:r>
            <a:r>
              <a:rPr lang="th-TH" sz="2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บทหรือ</a:t>
            </a:r>
            <a:r>
              <a:rPr lang="th-TH" sz="27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รวมไว้ท้าย</a:t>
            </a:r>
            <a:r>
              <a:rPr lang="th-TH" sz="27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เล่มได้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/>
          <a:srcRect l="51661" t="16837" r="18288" b="13680"/>
          <a:stretch/>
        </p:blipFill>
        <p:spPr>
          <a:xfrm>
            <a:off x="4183723" y="1560620"/>
            <a:ext cx="3640469" cy="50433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 rotWithShape="1">
          <a:blip r:embed="rId4"/>
          <a:srcRect l="9370" t="21667" r="59707" b="13333"/>
          <a:stretch/>
        </p:blipFill>
        <p:spPr>
          <a:xfrm>
            <a:off x="7898942" y="1560620"/>
            <a:ext cx="3669666" cy="50433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704685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9"/>
          <p:cNvSpPr/>
          <p:nvPr/>
        </p:nvSpPr>
        <p:spPr>
          <a:xfrm>
            <a:off x="310940" y="2120025"/>
            <a:ext cx="4202566" cy="421589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87338" indent="-287338">
              <a:buFont typeface="Arial" panose="020B0604020202020204" pitchFamily="34" charset="0"/>
              <a:buChar char="•"/>
              <a:tabLst>
                <a:tab pos="914400" algn="l"/>
                <a:tab pos="1371600" algn="l"/>
              </a:tabLst>
            </a:pPr>
            <a:r>
              <a:rPr lang="th-TH" sz="2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นำ</a:t>
            </a:r>
            <a:r>
              <a:rPr lang="th-TH" sz="2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หัวข้อ</a:t>
            </a:r>
            <a:r>
              <a:rPr lang="th-TH" sz="2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ย่อยหรือ</a:t>
            </a:r>
            <a:r>
              <a:rPr lang="th-TH" sz="2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คำ</a:t>
            </a:r>
            <a:r>
              <a:rPr lang="th-TH" sz="2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สำคัญ                                    มา</a:t>
            </a:r>
            <a:r>
              <a:rPr lang="th-TH" sz="2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เรียบเรียงตามลำดับ</a:t>
            </a:r>
            <a:r>
              <a:rPr lang="th-TH" sz="2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ตัวอักษร</a:t>
            </a:r>
          </a:p>
          <a:p>
            <a:pPr marL="287338" indent="-287338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914400" algn="l"/>
                <a:tab pos="1371600" algn="l"/>
              </a:tabLst>
            </a:pPr>
            <a:r>
              <a:rPr lang="th-TH" sz="2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ควร</a:t>
            </a:r>
            <a:r>
              <a:rPr lang="th-TH" sz="2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จัดทำ</a:t>
            </a:r>
            <a:r>
              <a:rPr lang="th-TH" sz="2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ดัชนีค้น</a:t>
            </a:r>
            <a:r>
              <a:rPr lang="th-TH" sz="2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คำ </a:t>
            </a:r>
            <a:r>
              <a:rPr lang="th-TH" sz="22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แบบอัตโนมัติ </a:t>
            </a:r>
            <a:r>
              <a:rPr lang="th-TH" sz="22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                </a:t>
            </a:r>
            <a:r>
              <a:rPr lang="th-TH" sz="2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หากปรับแก้</a:t>
            </a:r>
            <a:r>
              <a:rPr lang="th-TH" sz="2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ไข</a:t>
            </a:r>
            <a:r>
              <a:rPr lang="th-TH" sz="2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เนื้อหา ดัชนี</a:t>
            </a:r>
            <a:r>
              <a:rPr lang="th-TH" sz="2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ค้น</a:t>
            </a:r>
            <a:r>
              <a:rPr lang="th-TH" sz="2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คำ</a:t>
            </a:r>
            <a:r>
              <a:rPr lang="th-TH" sz="2200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จะ</a:t>
            </a:r>
            <a:r>
              <a:rPr lang="th-TH" sz="2200" dirty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ปรับแก้</a:t>
            </a:r>
            <a:r>
              <a:rPr lang="th-TH" sz="2200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ให้อัตโนมัติ</a:t>
            </a:r>
            <a:endParaRPr lang="th-TH" sz="2200" dirty="0" smtClean="0">
              <a:solidFill>
                <a:schemeClr val="tx1"/>
              </a:solidFill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marL="287338" indent="-287338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914400" algn="l"/>
                <a:tab pos="1371600" algn="l"/>
              </a:tabLst>
            </a:pPr>
            <a:r>
              <a:rPr lang="th-TH" sz="2200" b="1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หนังสือและตำรา </a:t>
            </a:r>
            <a:r>
              <a:rPr lang="th-TH" sz="2200" b="1" dirty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จะต้องจัดทำดรรชนีค้นคำ </a:t>
            </a:r>
            <a:r>
              <a:rPr lang="th-TH" sz="2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เพื่อให้การจัดทำ</a:t>
            </a:r>
            <a:r>
              <a:rPr lang="th-TH" sz="2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ผลงานเป็นไป</a:t>
            </a:r>
            <a:r>
              <a:rPr lang="th-TH" sz="2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ด้วยความ</a:t>
            </a:r>
            <a:r>
              <a:rPr lang="th-TH" sz="2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ถูกต้อง ตาม</a:t>
            </a:r>
            <a:r>
              <a:rPr lang="th-TH" sz="2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หลักสากล </a:t>
            </a:r>
            <a:r>
              <a:rPr lang="th-TH" sz="2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และ</a:t>
            </a:r>
            <a:r>
              <a:rPr lang="th-TH" sz="2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เป็นไปตามประกาศ ก.พ.อ. เรื่อง หลักเกณฑ์และวิธีการพิจารณา</a:t>
            </a:r>
            <a:r>
              <a:rPr lang="th-TH" sz="2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แต่งตั้ง             บุคคลให้</a:t>
            </a:r>
            <a:r>
              <a:rPr lang="th-TH" sz="2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ดำรงตำแหน่งผู้ช่วยศาสตราจารย์ </a:t>
            </a:r>
            <a:r>
              <a:rPr lang="th-TH" sz="2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r>
              <a:rPr lang="th-TH" sz="2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               รอง</a:t>
            </a:r>
            <a:r>
              <a:rPr lang="th-TH" sz="2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ศาสตราจารย์ และ</a:t>
            </a:r>
            <a:r>
              <a:rPr lang="th-TH" sz="2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ศาสตราจารย์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67370" y="6309320"/>
            <a:ext cx="479996" cy="369134"/>
          </a:xfrm>
        </p:spPr>
        <p:txBody>
          <a:bodyPr/>
          <a:lstStyle/>
          <a:p>
            <a:fld id="{48F63A3B-78C7-47BE-AE5E-E10140E04643}" type="slidenum">
              <a:rPr lang="en-US" sz="2000" b="1" smtClean="0">
                <a:solidFill>
                  <a:schemeClr val="tx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30</a:t>
            </a:fld>
            <a:endParaRPr lang="en-US" sz="2000" b="1" dirty="0">
              <a:solidFill>
                <a:schemeClr val="tx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1344" y="469121"/>
            <a:ext cx="112082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6000" b="1" dirty="0">
                <a:latin typeface="Yu Mincho Demibold" panose="02020600000000000000" pitchFamily="18" charset="-128"/>
                <a:ea typeface="Yu Mincho Demibold" panose="02020600000000000000" pitchFamily="18" charset="-128"/>
                <a:cs typeface="TH Niramit AS" panose="02000506000000020004" pitchFamily="2" charset="-34"/>
                <a:sym typeface="Wingdings" panose="05000000000000000000" pitchFamily="2" charset="2"/>
              </a:rPr>
              <a:t></a:t>
            </a:r>
            <a:endParaRPr lang="en-US" sz="6000" dirty="0"/>
          </a:p>
        </p:txBody>
      </p:sp>
      <p:sp>
        <p:nvSpPr>
          <p:cNvPr id="8" name="Rectangle 7"/>
          <p:cNvSpPr/>
          <p:nvPr/>
        </p:nvSpPr>
        <p:spPr>
          <a:xfrm>
            <a:off x="1283698" y="551002"/>
            <a:ext cx="711655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1175" lvl="2" indent="-511175">
              <a:tabLst>
                <a:tab pos="463550" algn="l"/>
                <a:tab pos="1146175" algn="l"/>
              </a:tabLst>
            </a:pPr>
            <a:r>
              <a:rPr lang="th-TH" sz="5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ส่วนประกอบของหนังสือ/ตำรา (ต่อ)</a:t>
            </a:r>
            <a:endParaRPr lang="en-US" sz="50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6" name="Pentagon 18"/>
          <p:cNvSpPr/>
          <p:nvPr/>
        </p:nvSpPr>
        <p:spPr>
          <a:xfrm>
            <a:off x="0" y="1504613"/>
            <a:ext cx="2913959" cy="59720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1</a:t>
            </a:r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2. </a:t>
            </a:r>
            <a:r>
              <a:rPr lang="th-TH" sz="28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ดัชนีค้น</a:t>
            </a:r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คำ</a:t>
            </a:r>
            <a:r>
              <a:rPr lang="en-US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(</a:t>
            </a:r>
            <a:r>
              <a:rPr lang="en-US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Index</a:t>
            </a:r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)</a:t>
            </a:r>
            <a:endParaRPr lang="en-US" sz="2800" dirty="0"/>
          </a:p>
        </p:txBody>
      </p:sp>
      <p:pic>
        <p:nvPicPr>
          <p:cNvPr id="10" name="Picture 7"/>
          <p:cNvPicPr>
            <a:picLocks noChangeAspect="1"/>
          </p:cNvPicPr>
          <p:nvPr/>
        </p:nvPicPr>
        <p:blipFill rotWithShape="1">
          <a:blip r:embed="rId3">
            <a:grayscl/>
          </a:blip>
          <a:srcRect l="66936" t="59371" r="2352" b="3402"/>
          <a:stretch/>
        </p:blipFill>
        <p:spPr>
          <a:xfrm>
            <a:off x="10056440" y="297720"/>
            <a:ext cx="1635369" cy="1115056"/>
          </a:xfrm>
          <a:prstGeom prst="rect">
            <a:avLst/>
          </a:prstGeom>
        </p:spPr>
      </p:pic>
      <p:sp>
        <p:nvSpPr>
          <p:cNvPr id="11" name="TextBox 8"/>
          <p:cNvSpPr txBox="1"/>
          <p:nvPr/>
        </p:nvSpPr>
        <p:spPr>
          <a:xfrm>
            <a:off x="630108" y="6298521"/>
            <a:ext cx="3024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H Chakra Petch" panose="02000506000000020004" pitchFamily="2" charset="-34"/>
                <a:cs typeface="TH Chakra Petch" panose="02000506000000020004" pitchFamily="2" charset="-34"/>
                <a:hlinkClick r:id="rId4"/>
              </a:rPr>
              <a:t>http://www.nupress.grad.nu.ac.th/document/</a:t>
            </a:r>
            <a:endParaRPr lang="en-US" sz="1600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5"/>
          <a:srcRect l="19710" t="17584" r="51054" b="5926"/>
          <a:stretch/>
        </p:blipFill>
        <p:spPr>
          <a:xfrm>
            <a:off x="4513506" y="1529513"/>
            <a:ext cx="3506341" cy="49643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 rotWithShape="1">
          <a:blip r:embed="rId6"/>
          <a:srcRect l="10505" t="17754" r="59331" b="11846"/>
          <a:stretch/>
        </p:blipFill>
        <p:spPr>
          <a:xfrm>
            <a:off x="8163417" y="1525608"/>
            <a:ext cx="3528392" cy="49610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400337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พับมุม 1"/>
          <p:cNvSpPr/>
          <p:nvPr/>
        </p:nvSpPr>
        <p:spPr>
          <a:xfrm>
            <a:off x="0" y="-27384"/>
            <a:ext cx="12192000" cy="6885384"/>
          </a:xfrm>
          <a:prstGeom prst="foldedCorner">
            <a:avLst/>
          </a:prstGeom>
          <a:solidFill>
            <a:schemeClr val="bg2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7408" y="1484784"/>
            <a:ext cx="10657184" cy="2554545"/>
          </a:xfrm>
          <a:prstGeom prst="rect">
            <a:avLst/>
          </a:prstGeom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h-TH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Baijam" panose="02000506000000020004" pitchFamily="2" charset="-34"/>
                <a:cs typeface="TH Baijam" panose="02000506000000020004" pitchFamily="2" charset="-34"/>
              </a:rPr>
              <a:t>การเสนอจัดทำหนังสือ/ตำรา </a:t>
            </a:r>
          </a:p>
          <a:p>
            <a:pPr algn="ctr"/>
            <a:r>
              <a:rPr lang="th-TH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Baijam" panose="02000506000000020004" pitchFamily="2" charset="-34"/>
                <a:cs typeface="TH Baijam" panose="02000506000000020004" pitchFamily="2" charset="-34"/>
              </a:rPr>
              <a:t>กับสำนักพิมพ์มหาวิทยาลัยนเรศวร</a:t>
            </a:r>
            <a:endParaRPr lang="th-TH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Baijam" panose="02000506000000020004" pitchFamily="2" charset="-34"/>
              <a:cs typeface="TH Baijam" panose="02000506000000020004" pitchFamily="2" charset="-34"/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119336" y="6309320"/>
            <a:ext cx="504056" cy="365125"/>
          </a:xfrm>
        </p:spPr>
        <p:txBody>
          <a:bodyPr/>
          <a:lstStyle/>
          <a:p>
            <a:fld id="{48F63A3B-78C7-47BE-AE5E-E10140E04643}" type="slidenum">
              <a:rPr lang="en-US" sz="2000" b="1" smtClean="0">
                <a:solidFill>
                  <a:schemeClr val="tx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31</a:t>
            </a:fld>
            <a:endParaRPr lang="en-US" sz="2000" b="1" dirty="0">
              <a:solidFill>
                <a:schemeClr val="tx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6" name="Rectangle 3"/>
          <p:cNvSpPr/>
          <p:nvPr/>
        </p:nvSpPr>
        <p:spPr>
          <a:xfrm>
            <a:off x="1019436" y="4221088"/>
            <a:ext cx="10153128" cy="156966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tabLst>
                <a:tab pos="457200" algn="l"/>
              </a:tabLst>
            </a:pPr>
            <a:r>
              <a:rPr lang="th-TH" sz="2400" b="1" dirty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r>
              <a:rPr lang="th-TH" sz="2400" b="1" dirty="0" smtClean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    สำนักพิมพ์จะ</a:t>
            </a:r>
            <a:r>
              <a:rPr lang="th-TH" sz="2400" b="1" dirty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จัดพิมพ์เอกสารสิ่งพิมพ์ทาง</a:t>
            </a:r>
            <a:r>
              <a:rPr lang="th-TH" sz="2400" b="1" dirty="0" smtClean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วิชาการที่</a:t>
            </a:r>
            <a:r>
              <a:rPr lang="th-TH" sz="2400" b="1" dirty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ผู้สร้างสรรค์</a:t>
            </a:r>
            <a:r>
              <a:rPr lang="th-TH" sz="2400" b="1" dirty="0" smtClean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ผลงาน</a:t>
            </a:r>
          </a:p>
          <a:p>
            <a:pPr lvl="0" algn="ctr">
              <a:tabLst>
                <a:tab pos="457200" algn="l"/>
              </a:tabLst>
            </a:pP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“</a:t>
            </a:r>
            <a:r>
              <a:rPr lang="th-TH" sz="2400" b="1" dirty="0" smtClean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เป็น</a:t>
            </a:r>
            <a:r>
              <a:rPr lang="th-TH" sz="2400" b="1" dirty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เจ้าของลิขสิทธิ์ </a:t>
            </a:r>
            <a:r>
              <a:rPr lang="th-TH" sz="2400" b="1" dirty="0" smtClean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หรือ</a:t>
            </a:r>
            <a:r>
              <a:rPr lang="th-TH" sz="2400" b="1" dirty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ได้รับอนุญาตมาอย่างถูกต้องแล้ว</a:t>
            </a:r>
            <a:r>
              <a:rPr lang="th-TH" sz="2400" b="1" dirty="0" smtClean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เท่านั้น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”</a:t>
            </a:r>
            <a:r>
              <a:rPr lang="th-TH" sz="2400" b="1" dirty="0" smtClean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endParaRPr lang="th-TH" sz="2400" b="1" dirty="0" smtClean="0">
              <a:solidFill>
                <a:schemeClr val="accent2">
                  <a:lumMod val="75000"/>
                </a:schemeClr>
              </a:solidFill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lvl="0" algn="ctr">
              <a:tabLst>
                <a:tab pos="457200" algn="l"/>
              </a:tabLst>
            </a:pPr>
            <a:r>
              <a:rPr lang="th-TH" sz="2400" b="1" dirty="0" smtClean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     โดยจัดพิมพ์ให้</a:t>
            </a:r>
            <a:r>
              <a:rPr lang="th-TH" sz="2400" b="1" dirty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เป็นไปตาม</a:t>
            </a:r>
            <a:r>
              <a:rPr lang="th-TH" sz="2400" b="1" dirty="0" smtClean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ประกาศมหาวิทยาลัย</a:t>
            </a:r>
            <a:r>
              <a:rPr lang="th-TH" sz="2400" b="1" dirty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นเรศวร </a:t>
            </a:r>
            <a:endParaRPr lang="en-US" sz="2400" b="1" dirty="0" smtClean="0">
              <a:solidFill>
                <a:schemeClr val="accent2">
                  <a:lumMod val="75000"/>
                </a:schemeClr>
              </a:solidFill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lvl="0" algn="ctr">
              <a:tabLst>
                <a:tab pos="457200" algn="l"/>
              </a:tabLst>
            </a:pPr>
            <a:r>
              <a:rPr lang="th-TH" sz="2400" b="1" dirty="0" smtClean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เรื่อง หลักเกณฑ์</a:t>
            </a:r>
            <a:r>
              <a:rPr lang="th-TH" sz="2400" b="1" dirty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การเสนอขอ</a:t>
            </a:r>
            <a:r>
              <a:rPr lang="th-TH" sz="2400" b="1" dirty="0" smtClean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จัดทำผลงาน</a:t>
            </a:r>
            <a:r>
              <a:rPr lang="th-TH" sz="2400" b="1" dirty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ทางวิชาการ </a:t>
            </a:r>
            <a:r>
              <a:rPr lang="th-TH" sz="2400" b="1" dirty="0" smtClean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ของ</a:t>
            </a:r>
            <a:r>
              <a:rPr lang="th-TH" sz="2400" b="1" dirty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สำนักพิมพ์มหาวิทยาลัยนเรศวร </a:t>
            </a:r>
            <a:endParaRPr lang="th-TH" sz="2400" b="1" dirty="0" smtClean="0">
              <a:solidFill>
                <a:schemeClr val="accent2">
                  <a:lumMod val="75000"/>
                </a:schemeClr>
              </a:solidFill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655425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9336" y="6270773"/>
            <a:ext cx="479996" cy="470595"/>
          </a:xfrm>
        </p:spPr>
        <p:txBody>
          <a:bodyPr/>
          <a:lstStyle/>
          <a:p>
            <a:fld id="{48F63A3B-78C7-47BE-AE5E-E10140E04643}" type="slidenum">
              <a:rPr lang="en-US" sz="2000" b="1" smtClean="0">
                <a:solidFill>
                  <a:schemeClr val="tx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32</a:t>
            </a:fld>
            <a:endParaRPr lang="en-US" sz="2000" b="1" dirty="0">
              <a:solidFill>
                <a:schemeClr val="tx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1344" y="469121"/>
            <a:ext cx="112082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6000" b="1" dirty="0">
                <a:latin typeface="Yu Mincho Demibold" panose="02020600000000000000" pitchFamily="18" charset="-128"/>
                <a:ea typeface="Yu Mincho Demibold" panose="02020600000000000000" pitchFamily="18" charset="-128"/>
                <a:cs typeface="TH Niramit AS" panose="02000506000000020004" pitchFamily="2" charset="-34"/>
                <a:sym typeface="Wingdings" panose="05000000000000000000" pitchFamily="2" charset="2"/>
              </a:rPr>
              <a:t></a:t>
            </a:r>
            <a:endParaRPr lang="en-US" sz="6000" dirty="0"/>
          </a:p>
        </p:txBody>
      </p:sp>
      <p:sp>
        <p:nvSpPr>
          <p:cNvPr id="7" name="Rectangle 6"/>
          <p:cNvSpPr/>
          <p:nvPr/>
        </p:nvSpPr>
        <p:spPr>
          <a:xfrm>
            <a:off x="1229263" y="546065"/>
            <a:ext cx="972108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9113" indent="-519113" defTabSz="400050">
              <a:tabLst>
                <a:tab pos="914400" algn="l"/>
              </a:tabLst>
            </a:pPr>
            <a:r>
              <a:rPr lang="th-TH" sz="5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เกี่ยวกับสำนักพิมพ์มหาวิทยาลัยนเรศวร</a:t>
            </a:r>
            <a:endParaRPr lang="en-US" sz="50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695400" y="1628800"/>
            <a:ext cx="3456384" cy="4099140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altLang="th-TH" sz="2600" b="1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มหาวิทยาลัยนเรศวร                    มี</a:t>
            </a:r>
            <a:r>
              <a:rPr lang="th-TH" altLang="th-TH" sz="2600" b="1" dirty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นโยบาย</a:t>
            </a:r>
            <a:r>
              <a:rPr lang="th-TH" altLang="th-TH" sz="2600" b="1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สนับสนุนส่งเสริม</a:t>
            </a:r>
            <a:endParaRPr lang="en-US" altLang="th-TH" sz="2600" b="1" dirty="0" smtClean="0">
              <a:solidFill>
                <a:schemeClr val="tx1"/>
              </a:solidFill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algn="ctr"/>
            <a:r>
              <a:rPr lang="th-TH" altLang="th-TH" sz="2600" b="1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ให้</a:t>
            </a:r>
            <a:r>
              <a:rPr lang="th-TH" altLang="th-TH" sz="2600" b="1" dirty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คณาจารย์ </a:t>
            </a:r>
            <a:r>
              <a:rPr lang="th-TH" altLang="th-TH" sz="2600" b="1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บุคลากร และนิสิตของมหาวิทยาลัยนเรศวร                                    </a:t>
            </a:r>
            <a:r>
              <a:rPr lang="th-TH" altLang="th-TH" sz="2600" b="1" dirty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เกิดความ</a:t>
            </a:r>
            <a:r>
              <a:rPr lang="th-TH" altLang="th-TH" sz="2600" b="1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ตื่นตัวในการผลิต</a:t>
            </a:r>
            <a:r>
              <a:rPr lang="th-TH" altLang="th-TH" sz="2600" b="1" spc="-80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และ</a:t>
            </a:r>
            <a:r>
              <a:rPr lang="th-TH" altLang="th-TH" sz="2600" b="1" spc="-80" dirty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เผยแพร่ผลงาน</a:t>
            </a:r>
            <a:r>
              <a:rPr lang="th-TH" altLang="th-TH" sz="2600" b="1" spc="-80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ทางวิชาการ  </a:t>
            </a:r>
          </a:p>
          <a:p>
            <a:pPr algn="ctr"/>
            <a:r>
              <a:rPr lang="th-TH" sz="2600" b="1" dirty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อันจะ</a:t>
            </a:r>
            <a:r>
              <a:rPr lang="th-TH" sz="2600" b="1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ช่วย</a:t>
            </a:r>
            <a:r>
              <a:rPr lang="th-TH" altLang="th-TH" sz="2600" b="1" spc="-30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สร้าง</a:t>
            </a:r>
            <a:r>
              <a:rPr lang="th-TH" altLang="th-TH" sz="2600" b="1" spc="-30" dirty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ความ</a:t>
            </a:r>
            <a:r>
              <a:rPr lang="th-TH" altLang="th-TH" sz="2600" b="1" spc="-30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เข้มแข็ง</a:t>
            </a:r>
            <a:r>
              <a:rPr lang="th-TH" altLang="th-TH" sz="2600" b="1" spc="-70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ทาง</a:t>
            </a:r>
            <a:r>
              <a:rPr lang="th-TH" altLang="th-TH" sz="2600" b="1" spc="-70" dirty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วิชาการให้เพิ่มมากขึ้น </a:t>
            </a:r>
            <a:endParaRPr lang="en-US" sz="2600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361611" y="1628800"/>
            <a:ext cx="3456384" cy="4099140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altLang="th-TH" sz="2800" b="1" dirty="0" smtClean="0">
              <a:solidFill>
                <a:schemeClr val="tx1"/>
              </a:solidFill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algn="ctr"/>
            <a:r>
              <a:rPr lang="th-TH" altLang="th-TH" sz="2600" b="1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เมื่อ</a:t>
            </a:r>
            <a:r>
              <a:rPr lang="th-TH" altLang="th-TH" sz="2600" b="1" dirty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วันที่ 11 ธันวาคม 2554 สภามหาวิทยาลัยนเรศวร </a:t>
            </a:r>
            <a:r>
              <a:rPr lang="th-TH" altLang="th-TH" sz="2600" b="1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             จึง</a:t>
            </a:r>
            <a:r>
              <a:rPr lang="th-TH" altLang="th-TH" sz="2600" b="1" dirty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อนุมัติให้</a:t>
            </a:r>
            <a:r>
              <a:rPr lang="th-TH" altLang="th-TH" sz="2600" b="1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จัดตั้ง</a:t>
            </a:r>
            <a:endParaRPr lang="en-US" altLang="th-TH" sz="2600" b="1" dirty="0" smtClean="0">
              <a:solidFill>
                <a:schemeClr val="tx1"/>
              </a:solidFill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algn="ctr"/>
            <a:r>
              <a:rPr lang="en-US" altLang="th-TH" sz="2800" b="1" spc="-6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“</a:t>
            </a:r>
            <a:r>
              <a:rPr lang="th-TH" altLang="th-TH" sz="2800" b="1" spc="-6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สำนักพิมพ์</a:t>
            </a:r>
          </a:p>
          <a:p>
            <a:pPr algn="ctr"/>
            <a:r>
              <a:rPr lang="th-TH" altLang="th-TH" sz="2800" b="1" spc="-6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มหาวิทยาลัยนเรศวร</a:t>
            </a:r>
            <a:r>
              <a:rPr lang="en-US" altLang="th-TH" sz="2800" b="1" spc="-6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”</a:t>
            </a:r>
            <a:endParaRPr lang="th-TH" altLang="th-TH" sz="2800" b="1" spc="-6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algn="ctr"/>
            <a:r>
              <a:rPr lang="th-TH" altLang="th-TH" sz="2600" b="1" spc="-60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ขึ้นเป็น</a:t>
            </a:r>
            <a:r>
              <a:rPr lang="th-TH" altLang="th-TH" sz="2600" b="1" spc="-60" dirty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หน่วยงาน</a:t>
            </a:r>
            <a:r>
              <a:rPr lang="th-TH" altLang="th-TH" sz="2600" b="1" spc="-60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ภายใต้             สังกัดบัณฑิตวิทยาลัย </a:t>
            </a:r>
            <a:r>
              <a:rPr lang="th-TH" sz="2600" b="1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มหาวิทยาลัย</a:t>
            </a:r>
            <a:r>
              <a:rPr lang="th-TH" sz="2600" b="1" dirty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นเรศวร</a:t>
            </a:r>
            <a:endParaRPr lang="en-US" sz="2600" dirty="0">
              <a:solidFill>
                <a:schemeClr val="tx1"/>
              </a:solidFill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algn="ctr"/>
            <a:endParaRPr lang="en-US" sz="2600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8047857" y="1628800"/>
            <a:ext cx="3240360" cy="4091927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th-TH" altLang="th-TH" sz="2800" b="1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ทำหน้าที่</a:t>
            </a:r>
          </a:p>
          <a:p>
            <a:pPr lvl="0" algn="ctr"/>
            <a:r>
              <a:rPr lang="th-TH" altLang="th-TH" sz="2800" b="1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ผลิต</a:t>
            </a:r>
            <a:r>
              <a:rPr lang="th-TH" altLang="th-TH" sz="2800" b="1" dirty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และ</a:t>
            </a:r>
            <a:r>
              <a:rPr lang="th-TH" altLang="th-TH" sz="2800" b="1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เผยแพร่</a:t>
            </a:r>
          </a:p>
          <a:p>
            <a:pPr lvl="0" algn="ctr"/>
            <a:r>
              <a:rPr lang="th-TH" altLang="th-TH" sz="2800" b="1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ผลงาน</a:t>
            </a:r>
            <a:r>
              <a:rPr lang="th-TH" altLang="th-TH" sz="2800" b="1" dirty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ทาง</a:t>
            </a:r>
            <a:r>
              <a:rPr lang="th-TH" altLang="th-TH" sz="2800" b="1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วิชาการ</a:t>
            </a:r>
          </a:p>
          <a:p>
            <a:pPr lvl="0" algn="ctr"/>
            <a:r>
              <a:rPr lang="th-TH" altLang="th-TH" sz="2800" b="1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ที่</a:t>
            </a:r>
            <a:r>
              <a:rPr lang="th-TH" altLang="th-TH" sz="2800" b="1" dirty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มีคุณภาพ </a:t>
            </a:r>
            <a:endParaRPr lang="th-TH" altLang="th-TH" sz="2800" b="1" dirty="0" smtClean="0">
              <a:solidFill>
                <a:schemeClr val="tx1"/>
              </a:solidFill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lvl="0" algn="ctr"/>
            <a:r>
              <a:rPr lang="th-TH" sz="2800" b="1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ให้กับบุคลากร                ทั้ง</a:t>
            </a:r>
            <a:r>
              <a:rPr lang="th-TH" sz="2800" b="1" dirty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ภายในและภายนอก</a:t>
            </a:r>
            <a:r>
              <a:rPr lang="th-TH" sz="2800" b="1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มหาวิทยาลัยนเรศวร</a:t>
            </a:r>
            <a:endParaRPr lang="en-US" sz="2800" dirty="0">
              <a:solidFill>
                <a:schemeClr val="tx1"/>
              </a:solidFill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4" name="Isosceles Triangle 3"/>
          <p:cNvSpPr/>
          <p:nvPr/>
        </p:nvSpPr>
        <p:spPr>
          <a:xfrm rot="5400000">
            <a:off x="3840142" y="4545124"/>
            <a:ext cx="936104" cy="720080"/>
          </a:xfrm>
          <a:prstGeom prst="triangle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Isosceles Triangle 10"/>
          <p:cNvSpPr/>
          <p:nvPr/>
        </p:nvSpPr>
        <p:spPr>
          <a:xfrm rot="5400000">
            <a:off x="7505974" y="4545124"/>
            <a:ext cx="936104" cy="720080"/>
          </a:xfrm>
          <a:prstGeom prst="triangl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28563" y="6309320"/>
            <a:ext cx="38226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H Chakra Petch" panose="02000506000000020004" pitchFamily="2" charset="-34"/>
                <a:cs typeface="TH Chakra Petch" panose="02000506000000020004" pitchFamily="2" charset="-34"/>
                <a:hlinkClick r:id="rId3"/>
              </a:rPr>
              <a:t>http://www.nupress.grad.nu.ac.th/about-us-our-goals/</a:t>
            </a:r>
            <a:endParaRPr lang="en-US" sz="1600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0160952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9336" y="6270773"/>
            <a:ext cx="479996" cy="470595"/>
          </a:xfrm>
        </p:spPr>
        <p:txBody>
          <a:bodyPr/>
          <a:lstStyle/>
          <a:p>
            <a:fld id="{48F63A3B-78C7-47BE-AE5E-E10140E04643}" type="slidenum">
              <a:rPr lang="en-US" sz="2000" b="1" smtClean="0">
                <a:solidFill>
                  <a:schemeClr val="tx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33</a:t>
            </a:fld>
            <a:endParaRPr lang="en-US" sz="2000" b="1" dirty="0">
              <a:solidFill>
                <a:schemeClr val="tx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1344" y="469121"/>
            <a:ext cx="112082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6000" b="1" dirty="0">
                <a:latin typeface="Yu Mincho Demibold" panose="02020600000000000000" pitchFamily="18" charset="-128"/>
                <a:ea typeface="Yu Mincho Demibold" panose="02020600000000000000" pitchFamily="18" charset="-128"/>
                <a:cs typeface="TH Niramit AS" panose="02000506000000020004" pitchFamily="2" charset="-34"/>
                <a:sym typeface="Wingdings" panose="05000000000000000000" pitchFamily="2" charset="2"/>
              </a:rPr>
              <a:t></a:t>
            </a:r>
            <a:endParaRPr lang="en-US" sz="6000" dirty="0"/>
          </a:p>
        </p:txBody>
      </p:sp>
      <p:sp>
        <p:nvSpPr>
          <p:cNvPr id="7" name="Rectangle 6"/>
          <p:cNvSpPr/>
          <p:nvPr/>
        </p:nvSpPr>
        <p:spPr>
          <a:xfrm>
            <a:off x="1271463" y="546065"/>
            <a:ext cx="706260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9113" indent="-519113" defTabSz="400050">
              <a:tabLst>
                <a:tab pos="914400" algn="l"/>
              </a:tabLst>
            </a:pPr>
            <a:r>
              <a:rPr lang="th-TH" sz="5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วัตถุประสงค์การดำเนินงาน</a:t>
            </a:r>
            <a:endParaRPr lang="en-US" sz="50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695400" y="1628800"/>
            <a:ext cx="3528392" cy="4099140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th-TH" sz="2800" b="1" dirty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เพื่อสนับสนุนและ</a:t>
            </a:r>
            <a:r>
              <a:rPr lang="th-TH" sz="2800" b="1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ส่งเสริม </a:t>
            </a:r>
            <a:r>
              <a:rPr lang="th-TH" sz="2800" b="1" spc="-50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ให้</a:t>
            </a:r>
            <a:r>
              <a:rPr lang="th-TH" sz="2800" b="1" spc="-50" dirty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บุคลากร</a:t>
            </a:r>
            <a:r>
              <a:rPr lang="th-TH" sz="2800" b="1" spc="-50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ของมหาวิทยาลัย</a:t>
            </a:r>
            <a:r>
              <a:rPr lang="en-US" sz="2800" b="1" spc="-50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r>
              <a:rPr lang="th-TH" sz="2800" b="1" dirty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ได้ผลิตผลงานทางวิชาการ </a:t>
            </a:r>
            <a:r>
              <a:rPr lang="th-TH" sz="2800" b="1" spc="-90" dirty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และเข้าสู่ตำแหน่ง</a:t>
            </a:r>
            <a:r>
              <a:rPr lang="th-TH" sz="2800" b="1" spc="-90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ทางวิชาการ </a:t>
            </a:r>
            <a:r>
              <a:rPr lang="th-TH" sz="2800" b="1" dirty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อันจะช่วย</a:t>
            </a:r>
            <a:r>
              <a:rPr lang="th-TH" sz="2800" b="1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เสริมสร้าง</a:t>
            </a:r>
          </a:p>
          <a:p>
            <a: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th-TH" sz="2800" b="1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ความ</a:t>
            </a:r>
            <a:r>
              <a:rPr lang="th-TH" sz="2800" b="1" dirty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เข้มแข็งทางวิชาการของมหาวิทยาลัยให้เกิดขึ้น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403812" y="1628800"/>
            <a:ext cx="3456384" cy="4099140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</a:pPr>
            <a:endParaRPr lang="th-TH" sz="2800" b="1" dirty="0" smtClean="0">
              <a:solidFill>
                <a:schemeClr val="tx1"/>
              </a:solidFill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lv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</a:pPr>
            <a:endParaRPr lang="th-TH" sz="800" b="1" dirty="0" smtClean="0">
              <a:solidFill>
                <a:schemeClr val="tx1"/>
              </a:solidFill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lv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</a:pPr>
            <a:r>
              <a:rPr lang="th-TH" sz="2800" b="1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เพื่อ</a:t>
            </a:r>
            <a:r>
              <a:rPr lang="th-TH" sz="2800" b="1" dirty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สนับสนุนการจัดพิมพ์ตำราและเอกสารการสอนหรือสิ่งพิมพ์อื่นๆ </a:t>
            </a:r>
          </a:p>
          <a:p>
            <a: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th-TH" sz="2800" b="1" dirty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เพื่อเพิ่ม</a:t>
            </a:r>
            <a:r>
              <a:rPr lang="th-TH" sz="2800" b="1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ประสิทธิภาพ</a:t>
            </a:r>
          </a:p>
          <a:p>
            <a: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th-TH" sz="2800" b="1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การ</a:t>
            </a:r>
            <a:r>
              <a:rPr lang="th-TH" sz="2800" b="1" dirty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เรียนการ</a:t>
            </a:r>
            <a:r>
              <a:rPr lang="th-TH" sz="2800" b="1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สอน</a:t>
            </a:r>
          </a:p>
          <a:p>
            <a: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th-TH" sz="2800" b="1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ของมหาวิทยาลัย</a:t>
            </a:r>
          </a:p>
          <a:p>
            <a: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th-TH" sz="2800" b="1" dirty="0" smtClean="0">
              <a:solidFill>
                <a:schemeClr val="tx1"/>
              </a:solidFill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2800" b="1" dirty="0">
              <a:solidFill>
                <a:schemeClr val="tx1"/>
              </a:solidFill>
            </a:endParaRPr>
          </a:p>
          <a:p>
            <a:pPr algn="ctr"/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8047857" y="1628800"/>
            <a:ext cx="3304728" cy="4091927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th-TH" sz="2800" b="1" dirty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เพื่อเป็น</a:t>
            </a:r>
            <a:r>
              <a:rPr lang="th-TH" sz="2800" b="1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หน่วยงาน</a:t>
            </a:r>
          </a:p>
          <a:p>
            <a: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th-TH" sz="2800" b="1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ทำ</a:t>
            </a:r>
            <a:r>
              <a:rPr lang="th-TH" sz="2800" b="1" dirty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หน้าที่ด้านการจัดพิมพ์ </a:t>
            </a:r>
            <a:r>
              <a:rPr lang="th-TH" sz="2800" b="1" spc="-100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เผยแพร่ และ</a:t>
            </a:r>
            <a:r>
              <a:rPr lang="th-TH" sz="2800" b="1" spc="-100" dirty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จัด</a:t>
            </a:r>
            <a:r>
              <a:rPr lang="th-TH" sz="2800" b="1" spc="-100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จำหน่าย </a:t>
            </a:r>
            <a:r>
              <a:rPr lang="th-TH" sz="2800" b="1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ผลงาน</a:t>
            </a:r>
            <a:r>
              <a:rPr lang="th-TH" sz="2800" b="1" dirty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ทางวิชาการ </a:t>
            </a:r>
            <a:endParaRPr lang="en-US" sz="2800" b="1" dirty="0">
              <a:solidFill>
                <a:schemeClr val="tx1"/>
              </a:solidFill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th-TH" sz="2800" b="1" dirty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ให้กับ</a:t>
            </a:r>
            <a:r>
              <a:rPr lang="th-TH" sz="2800" b="1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บุคลากร</a:t>
            </a:r>
          </a:p>
          <a:p>
            <a: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th-TH" sz="2800" b="1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ทั้งภายในและ</a:t>
            </a:r>
            <a:r>
              <a:rPr lang="th-TH" sz="2800" b="1" dirty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ภายนอกมหาวิทยาลัย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4" name="Isosceles Triangle 3"/>
          <p:cNvSpPr/>
          <p:nvPr/>
        </p:nvSpPr>
        <p:spPr>
          <a:xfrm rot="5400000">
            <a:off x="3840142" y="4545124"/>
            <a:ext cx="936104" cy="720080"/>
          </a:xfrm>
          <a:prstGeom prst="triangle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Isosceles Triangle 10"/>
          <p:cNvSpPr/>
          <p:nvPr/>
        </p:nvSpPr>
        <p:spPr>
          <a:xfrm rot="5400000">
            <a:off x="7505974" y="4545124"/>
            <a:ext cx="936104" cy="720080"/>
          </a:xfrm>
          <a:prstGeom prst="triangl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337275" y="5870663"/>
            <a:ext cx="95050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914400" algn="l"/>
              </a:tabLst>
            </a:pPr>
            <a:r>
              <a:rPr lang="th-TH" sz="2000" b="1" i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ทั้งนี้ </a:t>
            </a:r>
            <a:r>
              <a:rPr lang="th-TH" sz="2000" b="1" i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การดำเนินงานของสำนักพิมพ์ให้คำนึงถึงการสนับสนุน</a:t>
            </a:r>
            <a:r>
              <a:rPr lang="th-TH" sz="2000" b="1" i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ส่งเสริมการ</a:t>
            </a:r>
            <a:r>
              <a:rPr lang="th-TH" sz="2000" b="1" i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ผลิตและเผยแพร่ผลงานในเชิงวิชาการเป็นสำคัญ</a:t>
            </a:r>
            <a:endParaRPr lang="en-US" sz="2000" b="1" i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285" y="6330806"/>
            <a:ext cx="48996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H Chakra Petch" panose="02000506000000020004" pitchFamily="2" charset="-34"/>
                <a:cs typeface="TH Chakra Petch" panose="02000506000000020004" pitchFamily="2" charset="-34"/>
                <a:hlinkClick r:id="rId3"/>
              </a:rPr>
              <a:t>http://www.nupress.grad.nu.ac.th/document/docs/about-book/objective/</a:t>
            </a:r>
            <a:endParaRPr lang="en-US" sz="1600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1785950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9336" y="6270773"/>
            <a:ext cx="479996" cy="470595"/>
          </a:xfrm>
        </p:spPr>
        <p:txBody>
          <a:bodyPr/>
          <a:lstStyle/>
          <a:p>
            <a:fld id="{48F63A3B-78C7-47BE-AE5E-E10140E04643}" type="slidenum">
              <a:rPr lang="en-US" sz="2000" b="1" smtClean="0">
                <a:solidFill>
                  <a:schemeClr val="tx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34</a:t>
            </a:fld>
            <a:endParaRPr lang="en-US" sz="2000" b="1" dirty="0">
              <a:solidFill>
                <a:schemeClr val="tx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1344" y="469121"/>
            <a:ext cx="112082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6000" b="1" dirty="0">
                <a:latin typeface="Yu Mincho Demibold" panose="02020600000000000000" pitchFamily="18" charset="-128"/>
                <a:ea typeface="Yu Mincho Demibold" panose="02020600000000000000" pitchFamily="18" charset="-128"/>
                <a:cs typeface="TH Niramit AS" panose="02000506000000020004" pitchFamily="2" charset="-34"/>
                <a:sym typeface="Wingdings" panose="05000000000000000000" pitchFamily="2" charset="2"/>
              </a:rPr>
              <a:t></a:t>
            </a:r>
            <a:endParaRPr lang="en-US" sz="6000" dirty="0"/>
          </a:p>
        </p:txBody>
      </p:sp>
      <p:sp>
        <p:nvSpPr>
          <p:cNvPr id="7" name="Rectangle 6"/>
          <p:cNvSpPr/>
          <p:nvPr/>
        </p:nvSpPr>
        <p:spPr>
          <a:xfrm>
            <a:off x="1271463" y="546065"/>
            <a:ext cx="1008112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9113" indent="-519113" defTabSz="400050">
              <a:tabLst>
                <a:tab pos="914400" algn="l"/>
              </a:tabLst>
            </a:pPr>
            <a:r>
              <a:rPr lang="th-TH" sz="5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บริการของสำนักพิมพ์มหาวิทยาลัยนเรศวร </a:t>
            </a:r>
            <a:endParaRPr lang="en-US" sz="50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695400" y="1628800"/>
            <a:ext cx="3528392" cy="4099140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th-TH" sz="3200" b="1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จัดทำ</a:t>
            </a:r>
          </a:p>
          <a:p>
            <a: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th-TH" sz="3200" b="1" spc="-100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เอกสารสิ่งพิมพ์</a:t>
            </a:r>
          </a:p>
          <a:p>
            <a: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th-TH" sz="3200" b="1" spc="-100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ทางวิชาการ 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3812" y="1628800"/>
            <a:ext cx="3456384" cy="4099140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lnSpc>
                <a:spcPct val="100000"/>
              </a:lnSpc>
              <a:spcAft>
                <a:spcPts val="0"/>
              </a:spcAft>
            </a:pPr>
            <a:r>
              <a:rPr lang="th-TH" sz="3200" b="1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จัดจำหน่าย</a:t>
            </a:r>
          </a:p>
          <a:p>
            <a:pPr lvl="0" algn="ctr">
              <a:lnSpc>
                <a:spcPct val="100000"/>
              </a:lnSpc>
              <a:spcAft>
                <a:spcPts val="0"/>
              </a:spcAft>
            </a:pPr>
            <a:r>
              <a:rPr lang="th-TH" sz="3200" b="1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หนังสือ ตำรา                  ที่จัดทำโดยสำนักพิมพ์ มหาวิทยาลัยนเรศวร</a:t>
            </a:r>
            <a:endParaRPr lang="en-US" sz="3200" b="1" dirty="0">
              <a:solidFill>
                <a:schemeClr val="tx1"/>
              </a:solidFill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8047857" y="1628800"/>
            <a:ext cx="3304728" cy="4091927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th-TH" sz="3200" b="1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เผยแพร่ ประชาสัมพันธ์                  และจัดกิจกรรม</a:t>
            </a:r>
          </a:p>
          <a:p>
            <a: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th-TH" sz="3200" b="1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เพื่อส่งเสริมการจัดทำ</a:t>
            </a:r>
            <a:r>
              <a:rPr lang="th-TH" sz="3200" b="1" spc="-100" dirty="0" smtClean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เอกสารสิ่งพิมพ์                 ทาง</a:t>
            </a:r>
            <a:r>
              <a:rPr lang="th-TH" sz="3200" b="1" spc="-100" dirty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วิชาการ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4" name="Isosceles Triangle 3"/>
          <p:cNvSpPr/>
          <p:nvPr/>
        </p:nvSpPr>
        <p:spPr>
          <a:xfrm rot="5400000">
            <a:off x="3840142" y="4545124"/>
            <a:ext cx="936104" cy="720080"/>
          </a:xfrm>
          <a:prstGeom prst="triangle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Isosceles Triangle 10"/>
          <p:cNvSpPr/>
          <p:nvPr/>
        </p:nvSpPr>
        <p:spPr>
          <a:xfrm rot="5400000">
            <a:off x="7505974" y="4545124"/>
            <a:ext cx="936104" cy="720080"/>
          </a:xfrm>
          <a:prstGeom prst="triangl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548285" y="6330806"/>
            <a:ext cx="48996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H Chakra Petch" panose="02000506000000020004" pitchFamily="2" charset="-34"/>
                <a:cs typeface="TH Chakra Petch" panose="02000506000000020004" pitchFamily="2" charset="-34"/>
                <a:hlinkClick r:id="rId3"/>
              </a:rPr>
              <a:t>http://www.nupress.grad.nu.ac.th/document/docs/about-book/objective/</a:t>
            </a:r>
            <a:endParaRPr lang="en-US" sz="1600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316278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12164" y="546065"/>
            <a:ext cx="939234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5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บริการที่ </a:t>
            </a:r>
            <a:r>
              <a:rPr lang="th-TH" sz="5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1 </a:t>
            </a:r>
            <a:r>
              <a:rPr lang="th-TH" sz="5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จัดทำเอกสารสิ่งพิมพ์ทางวิชาการ</a:t>
            </a:r>
            <a:r>
              <a:rPr lang="en-US" sz="5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endParaRPr lang="th-TH" sz="50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281" y="6357426"/>
            <a:ext cx="553111" cy="383942"/>
          </a:xfrm>
        </p:spPr>
        <p:txBody>
          <a:bodyPr/>
          <a:lstStyle/>
          <a:p>
            <a:fld id="{48F63A3B-78C7-47BE-AE5E-E10140E04643}" type="slidenum">
              <a:rPr lang="en-US" sz="2000" b="1" smtClean="0">
                <a:solidFill>
                  <a:schemeClr val="tx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35</a:t>
            </a:fld>
            <a:endParaRPr lang="en-US" sz="2000" b="1" dirty="0">
              <a:solidFill>
                <a:schemeClr val="tx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1344" y="469121"/>
            <a:ext cx="112082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6000" b="1" dirty="0">
                <a:latin typeface="Yu Mincho Demibold" panose="02020600000000000000" pitchFamily="18" charset="-128"/>
                <a:ea typeface="Yu Mincho Demibold" panose="02020600000000000000" pitchFamily="18" charset="-128"/>
                <a:cs typeface="TH Niramit AS" panose="02000506000000020004" pitchFamily="2" charset="-34"/>
                <a:sym typeface="Wingdings" panose="05000000000000000000" pitchFamily="2" charset="2"/>
              </a:rPr>
              <a:t></a:t>
            </a:r>
            <a:endParaRPr lang="en-US" sz="6000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610339815"/>
              </p:ext>
            </p:extLst>
          </p:nvPr>
        </p:nvGraphicFramePr>
        <p:xfrm>
          <a:off x="0" y="1700808"/>
          <a:ext cx="12192000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23392" y="6402814"/>
            <a:ext cx="2376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H Chakra Petch" panose="02000506000000020004" pitchFamily="2" charset="-34"/>
                <a:cs typeface="TH Chakra Petch" panose="02000506000000020004" pitchFamily="2" charset="-34"/>
                <a:hlinkClick r:id="rId8"/>
              </a:rPr>
              <a:t>http://www.nupress.grad.nu.ac.th/</a:t>
            </a:r>
            <a:endParaRPr lang="en-US" sz="1600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512458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4945" y="546065"/>
            <a:ext cx="1028366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5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แบบนำเข้ากระบวนการ</a:t>
            </a:r>
            <a:r>
              <a:rPr lang="en-US" sz="5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: </a:t>
            </a:r>
            <a:r>
              <a:rPr lang="th-TH" sz="5000" b="1" dirty="0" smtClean="0">
                <a:solidFill>
                  <a:schemeClr val="accent2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แบบฟอร์ม</a:t>
            </a:r>
            <a:r>
              <a:rPr lang="th-TH" sz="5000" b="1" dirty="0">
                <a:solidFill>
                  <a:schemeClr val="accent2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ที่เกี่ยวข้อง </a:t>
            </a:r>
            <a:r>
              <a:rPr lang="th-TH" sz="5000" b="1" dirty="0" smtClean="0">
                <a:solidFill>
                  <a:schemeClr val="accent2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endParaRPr lang="th-TH" sz="5000" b="1" dirty="0">
              <a:solidFill>
                <a:schemeClr val="accent2"/>
              </a:solidFill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281" y="6357426"/>
            <a:ext cx="553111" cy="383942"/>
          </a:xfrm>
        </p:spPr>
        <p:txBody>
          <a:bodyPr/>
          <a:lstStyle/>
          <a:p>
            <a:fld id="{48F63A3B-78C7-47BE-AE5E-E10140E04643}" type="slidenum">
              <a:rPr lang="en-US" sz="2000" b="1" smtClean="0">
                <a:solidFill>
                  <a:schemeClr val="tx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36</a:t>
            </a:fld>
            <a:endParaRPr lang="en-US" sz="2000" b="1" dirty="0">
              <a:solidFill>
                <a:schemeClr val="tx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1344" y="469121"/>
            <a:ext cx="112082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6000" b="1" dirty="0">
                <a:latin typeface="Yu Mincho Demibold" panose="02020600000000000000" pitchFamily="18" charset="-128"/>
                <a:ea typeface="Yu Mincho Demibold" panose="02020600000000000000" pitchFamily="18" charset="-128"/>
                <a:cs typeface="TH Niramit AS" panose="02000506000000020004" pitchFamily="2" charset="-34"/>
                <a:sym typeface="Wingdings" panose="05000000000000000000" pitchFamily="2" charset="2"/>
              </a:rPr>
              <a:t></a:t>
            </a:r>
            <a:endParaRPr lang="en-US" sz="6000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907213413"/>
              </p:ext>
            </p:extLst>
          </p:nvPr>
        </p:nvGraphicFramePr>
        <p:xfrm>
          <a:off x="0" y="1628801"/>
          <a:ext cx="12192000" cy="41764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23392" y="6364731"/>
            <a:ext cx="27363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u="sng" dirty="0">
                <a:latin typeface="TH Chakra Petch" panose="02000506000000020004" pitchFamily="2" charset="-34"/>
                <a:cs typeface="TH Chakra Petch" panose="02000506000000020004" pitchFamily="2" charset="-34"/>
                <a:hlinkClick r:id="rId8"/>
              </a:rPr>
              <a:t>www.nupress.grad.nu.ac.th</a:t>
            </a:r>
            <a:r>
              <a:rPr lang="th-TH" sz="1600" b="1" u="sng" dirty="0">
                <a:latin typeface="TH Chakra Petch" panose="02000506000000020004" pitchFamily="2" charset="-34"/>
                <a:cs typeface="TH Chakra Petch" panose="02000506000000020004" pitchFamily="2" charset="-34"/>
                <a:hlinkClick r:id="rId8"/>
              </a:rPr>
              <a:t>/แบบฟอร์ม</a:t>
            </a:r>
            <a:r>
              <a:rPr lang="th-TH" sz="1600" b="1" u="sng" dirty="0" smtClean="0">
                <a:latin typeface="TH Chakra Petch" panose="02000506000000020004" pitchFamily="2" charset="-34"/>
                <a:cs typeface="TH Chakra Petch" panose="02000506000000020004" pitchFamily="2" charset="-34"/>
                <a:hlinkClick r:id="rId8"/>
              </a:rPr>
              <a:t>/</a:t>
            </a:r>
            <a:endParaRPr lang="th-TH" sz="1600" b="1" u="sng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811376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12164" y="484223"/>
            <a:ext cx="1018443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5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แบบนำเข้ากระบวนการ</a:t>
            </a:r>
            <a:r>
              <a:rPr lang="en-US" sz="5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: </a:t>
            </a:r>
            <a:r>
              <a:rPr lang="th-TH" sz="5000" b="1" dirty="0" smtClean="0">
                <a:solidFill>
                  <a:schemeClr val="accent2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ขั้นตอนการจัดทำ  </a:t>
            </a:r>
            <a:endParaRPr lang="th-TH" sz="5000" b="1" dirty="0">
              <a:solidFill>
                <a:schemeClr val="accent2"/>
              </a:solidFill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281" y="6357426"/>
            <a:ext cx="553111" cy="383942"/>
          </a:xfrm>
        </p:spPr>
        <p:txBody>
          <a:bodyPr/>
          <a:lstStyle/>
          <a:p>
            <a:fld id="{48F63A3B-78C7-47BE-AE5E-E10140E04643}" type="slidenum">
              <a:rPr lang="en-US" sz="2000" b="1" smtClean="0">
                <a:solidFill>
                  <a:schemeClr val="tx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37</a:t>
            </a:fld>
            <a:endParaRPr lang="en-US" sz="2000" b="1" dirty="0">
              <a:solidFill>
                <a:schemeClr val="tx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1344" y="469121"/>
            <a:ext cx="112082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6000" b="1" dirty="0">
                <a:latin typeface="Yu Mincho Demibold" panose="02020600000000000000" pitchFamily="18" charset="-128"/>
                <a:ea typeface="Yu Mincho Demibold" panose="02020600000000000000" pitchFamily="18" charset="-128"/>
                <a:cs typeface="TH Niramit AS" panose="02000506000000020004" pitchFamily="2" charset="-34"/>
                <a:sym typeface="Wingdings" panose="05000000000000000000" pitchFamily="2" charset="2"/>
              </a:rPr>
              <a:t></a:t>
            </a:r>
            <a:endParaRPr lang="en-US" sz="6000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724811201"/>
              </p:ext>
            </p:extLst>
          </p:nvPr>
        </p:nvGraphicFramePr>
        <p:xfrm>
          <a:off x="0" y="1310852"/>
          <a:ext cx="12192000" cy="50465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256240" y="3140968"/>
            <a:ext cx="27363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i="1" u="sng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หมายเหตุ</a:t>
            </a:r>
            <a:r>
              <a:rPr lang="th-TH" b="1" i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</a:p>
          <a:p>
            <a:r>
              <a:rPr lang="th-TH" b="1" i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กรณีมีปรับแก้ไข </a:t>
            </a:r>
            <a:endParaRPr lang="en-US" b="1" i="1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r>
              <a:rPr lang="th-TH" b="1" i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ผู้สร้างสรรค์ผลงาน/ สำนักพิมพ์</a:t>
            </a:r>
          </a:p>
          <a:p>
            <a:r>
              <a:rPr lang="th-TH" b="1" i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ต้องดำเนินการปรับแก้ไข</a:t>
            </a:r>
            <a:endParaRPr lang="en-US" b="1" i="1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r>
              <a:rPr lang="th-TH" b="1" i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ภายในเวลาที่กำหนด 3-10 วัน</a:t>
            </a:r>
            <a:endParaRPr lang="en-US" b="1" i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51384" y="6380120"/>
            <a:ext cx="46961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H Chakra Petch" panose="02000506000000020004" pitchFamily="2" charset="-34"/>
                <a:cs typeface="TH Chakra Petch" panose="02000506000000020004" pitchFamily="2" charset="-34"/>
                <a:hlinkClick r:id="rId8"/>
              </a:rPr>
              <a:t>http://www.nupress.grad.nu.ac.th/document/docs/about-book/process/</a:t>
            </a:r>
            <a:endParaRPr lang="en-US" sz="1600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597480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84779" y="520321"/>
            <a:ext cx="1002429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5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แบบนำเข้ากระบวนการ</a:t>
            </a:r>
            <a:r>
              <a:rPr lang="en-US" sz="5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: </a:t>
            </a:r>
            <a:r>
              <a:rPr lang="th-TH" sz="5000" b="1" dirty="0" smtClean="0">
                <a:solidFill>
                  <a:schemeClr val="accent2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การควบคุมคุณภา</a:t>
            </a:r>
            <a:r>
              <a:rPr lang="th-TH" sz="5000" b="1" dirty="0">
                <a:solidFill>
                  <a:schemeClr val="accent2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พ</a:t>
            </a:r>
          </a:p>
        </p:txBody>
      </p:sp>
      <p:sp>
        <p:nvSpPr>
          <p:cNvPr id="4" name="กล่องข้อความ 2"/>
          <p:cNvSpPr txBox="1">
            <a:spLocks noChangeArrowheads="1"/>
          </p:cNvSpPr>
          <p:nvPr/>
        </p:nvSpPr>
        <p:spPr bwMode="auto">
          <a:xfrm>
            <a:off x="3719736" y="1474760"/>
            <a:ext cx="4464496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h-TH" altLang="en-US" sz="24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การ</a:t>
            </a:r>
            <a:r>
              <a:rPr lang="th-TH" altLang="en-US" sz="24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ประชุมกองบรรณาธิการ</a:t>
            </a:r>
            <a:endParaRPr lang="en-US" altLang="en-US" sz="2400" b="1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h-TH" altLang="en-US" sz="24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จัดทำ</a:t>
            </a:r>
            <a:r>
              <a:rPr lang="th-TH" altLang="en-US" sz="24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เอกสารสิ่งพิมพ์ทาง</a:t>
            </a:r>
            <a:r>
              <a:rPr lang="th-TH" altLang="en-US" sz="24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วิชาการ </a:t>
            </a:r>
            <a:endParaRPr lang="en-US" altLang="en-US" sz="2400" b="1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h-TH" altLang="en-US" sz="24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ของ</a:t>
            </a:r>
            <a:r>
              <a:rPr lang="th-TH" altLang="en-US" sz="24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สำนักพิมพ์มหาวิทยาลัยนเรศวร </a:t>
            </a:r>
            <a:endParaRPr lang="en-US" altLang="en-US" sz="24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h-TH" altLang="en-US" sz="2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(ทุกวันพฤหัสบดี สัปดาห์แรกของเดือน)</a:t>
            </a:r>
            <a:endParaRPr lang="en-US" altLang="en-US" sz="20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61355" y="6381328"/>
            <a:ext cx="492026" cy="432048"/>
          </a:xfrm>
        </p:spPr>
        <p:txBody>
          <a:bodyPr/>
          <a:lstStyle/>
          <a:p>
            <a:fld id="{48F63A3B-78C7-47BE-AE5E-E10140E04643}" type="slidenum">
              <a:rPr lang="en-US" sz="2000" b="1" smtClean="0">
                <a:solidFill>
                  <a:schemeClr val="tx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38</a:t>
            </a:fld>
            <a:endParaRPr lang="en-US" sz="2000" b="1" dirty="0">
              <a:solidFill>
                <a:schemeClr val="tx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91344" y="469121"/>
            <a:ext cx="112082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6000" b="1" dirty="0">
                <a:latin typeface="Yu Mincho Demibold" panose="02020600000000000000" pitchFamily="18" charset="-128"/>
                <a:ea typeface="Yu Mincho Demibold" panose="02020600000000000000" pitchFamily="18" charset="-128"/>
                <a:cs typeface="TH Niramit AS" panose="02000506000000020004" pitchFamily="2" charset="-34"/>
                <a:sym typeface="Wingdings" panose="05000000000000000000" pitchFamily="2" charset="2"/>
              </a:rPr>
              <a:t></a:t>
            </a:r>
            <a:endParaRPr lang="en-US" sz="60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775" y="1360878"/>
            <a:ext cx="3117103" cy="21835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http://www.nupress.grad.nu.ac.th/wp-content/uploads/2018/05/DSC_07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9606" y="1360878"/>
            <a:ext cx="3202394" cy="21835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1021" y="3790299"/>
            <a:ext cx="3196849" cy="21663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 descr="http://www.nupress.grad.nu.ac.th/wp-content/uploads/2018/05/DSC_071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90299"/>
            <a:ext cx="3117103" cy="21663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à¸à¸£à¸°à¸à¸¸à¸¡à¸à¸­à¸à¸à¸£à¸£à¸à¸²à¸à¸´à¸à¸²à¸£ à¸à¸²à¸£à¸à¸±à¸à¸à¸³à¹à¸­à¸à¸ªà¸²à¸£à¸ªà¸´à¹à¸à¸à¸´à¸¡à¸à¹à¸à¸²à¸à¸§à¸´à¸à¸²à¸à¸²à¸£ à¸à¸£à¸±à¹à¸à¸à¸µà¹ 2/256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7496" y="3140968"/>
            <a:ext cx="5039423" cy="28811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TextBox 1"/>
          <p:cNvSpPr txBox="1"/>
          <p:nvPr/>
        </p:nvSpPr>
        <p:spPr>
          <a:xfrm>
            <a:off x="551384" y="6474241"/>
            <a:ext cx="106728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TH Chakra Petch" panose="02000506000000020004" pitchFamily="2" charset="-34"/>
                <a:cs typeface="TH Chakra Petch" panose="02000506000000020004" pitchFamily="2" charset="-34"/>
                <a:hlinkClick r:id="rId8"/>
              </a:rPr>
              <a:t>http://www.nupress.grad.nu.ac.th/%e0%b8%81%e0%b8%ad%e0%b8%87%e0%b8%9a%e0%b8%a3%e0%b8%a3%e0%b8%93%e0%b8%b2%e0%b8%98%e0%b8%b4%e0%b8%81%e0%b8%b2%e0%b8%a3/</a:t>
            </a:r>
            <a:endParaRPr lang="en-US" sz="1000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3553331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52580" y="3083170"/>
            <a:ext cx="1044116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 indent="-352425">
              <a:buFont typeface="Arial" panose="020B0604020202020204" pitchFamily="34" charset="0"/>
              <a:buChar char="•"/>
              <a:tabLst>
                <a:tab pos="463550" algn="l"/>
                <a:tab pos="914400" algn="l"/>
                <a:tab pos="1541463" algn="l"/>
              </a:tabLst>
            </a:pPr>
            <a:r>
              <a:rPr lang="th-TH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เอกสาร</a:t>
            </a:r>
            <a:r>
              <a:rPr lang="th-TH" sz="3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สิ่งพิมพ์ทาง</a:t>
            </a:r>
            <a:r>
              <a:rPr lang="th-TH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วิชาการที่เสนอขอจัดพิมพ์ ต้อง</a:t>
            </a:r>
            <a:r>
              <a:rPr lang="th-TH" sz="3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ปราศจากภาระผูกพันใด ๆ </a:t>
            </a:r>
            <a:r>
              <a:rPr lang="th-TH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                     ทางกฎหมายกับบุคคลและ</a:t>
            </a:r>
            <a:r>
              <a:rPr lang="th-TH" sz="3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หน่วยงานอื่น ๆ</a:t>
            </a:r>
            <a:r>
              <a:rPr lang="th-TH" sz="32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r>
              <a:rPr lang="th-TH" sz="32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หาก</a:t>
            </a:r>
            <a:r>
              <a:rPr lang="th-TH" sz="32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มีการ</a:t>
            </a:r>
            <a:r>
              <a:rPr lang="th-TH" sz="32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ดำเนินการตามกฎหมาย                     ที่</a:t>
            </a:r>
            <a:r>
              <a:rPr lang="th-TH" sz="32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เกี่ยวข้อง</a:t>
            </a:r>
            <a:r>
              <a:rPr lang="th-TH" sz="32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กับเอกสารสิ่งพิมพ์ทาง</a:t>
            </a:r>
            <a:r>
              <a:rPr lang="th-TH" sz="32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วิชาการ</a:t>
            </a:r>
            <a:r>
              <a:rPr lang="th-TH" sz="32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นั้น ๆ </a:t>
            </a:r>
            <a:r>
              <a:rPr lang="th-TH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ทั้ง</a:t>
            </a:r>
            <a:r>
              <a:rPr lang="th-TH" sz="3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ทางแพ่งและทางอาญา </a:t>
            </a:r>
            <a:r>
              <a:rPr lang="th-TH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                       ผู้</a:t>
            </a:r>
            <a:r>
              <a:rPr lang="th-TH" sz="3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สร้างสรรค์</a:t>
            </a:r>
            <a:r>
              <a:rPr lang="th-TH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ผลงานและผู้</a:t>
            </a:r>
            <a:r>
              <a:rPr lang="th-TH" sz="3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สร้างสรรค์ผลงาน</a:t>
            </a:r>
            <a:r>
              <a:rPr lang="th-TH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ร่วมต้อง</a:t>
            </a:r>
            <a:r>
              <a:rPr lang="th-TH" sz="3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เป็นผู้รับผิดชอบแต่เพียงผู้เดียว</a:t>
            </a:r>
            <a:endParaRPr lang="en-US" sz="3200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12164" y="546065"/>
            <a:ext cx="1025644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5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แบบ</a:t>
            </a:r>
            <a:r>
              <a:rPr lang="th-TH" sz="5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นำเข้า</a:t>
            </a:r>
            <a:r>
              <a:rPr lang="th-TH" sz="5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กระบวนการ</a:t>
            </a:r>
            <a:r>
              <a:rPr lang="en-US" sz="5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: </a:t>
            </a:r>
            <a:r>
              <a:rPr lang="th-TH" sz="5000" b="1" dirty="0" smtClean="0">
                <a:solidFill>
                  <a:schemeClr val="accent2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ความรับผิดชอบ</a:t>
            </a:r>
            <a:endParaRPr lang="th-TH" sz="5000" b="1" dirty="0">
              <a:solidFill>
                <a:schemeClr val="accent2"/>
              </a:solidFill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52580" y="1438453"/>
            <a:ext cx="109269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 indent="-352425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th-TH" sz="32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หากผู้</a:t>
            </a:r>
            <a:r>
              <a:rPr lang="th-TH" sz="32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สร้างสรรค์</a:t>
            </a:r>
            <a:r>
              <a:rPr lang="th-TH" sz="32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ผลงานไม่ปรับปรุงแก้ไข หรือมี</a:t>
            </a:r>
            <a:r>
              <a:rPr lang="th-TH" sz="32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ความ</a:t>
            </a:r>
            <a:r>
              <a:rPr lang="th-TH" sz="32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ประสงค์ขอ</a:t>
            </a:r>
            <a:r>
              <a:rPr lang="th-TH" sz="32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ถอน</a:t>
            </a:r>
            <a:r>
              <a:rPr lang="th-TH" sz="32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เรื่อง</a:t>
            </a:r>
          </a:p>
          <a:p>
            <a:pPr marL="352425">
              <a:tabLst>
                <a:tab pos="457200" algn="l"/>
              </a:tabLst>
            </a:pPr>
            <a:r>
              <a:rPr lang="th-TH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ในระหว่างที่</a:t>
            </a:r>
            <a:r>
              <a:rPr lang="th-TH" sz="3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สำนักพิมพ์ได้ส่งต้นฉบับให้</a:t>
            </a:r>
            <a:r>
              <a:rPr lang="th-TH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ผู้ทรงคุณวุฒิไปแล้ว ซึ่ง</a:t>
            </a:r>
            <a:r>
              <a:rPr lang="th-TH" sz="3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มีค่าใช้จ่ายเกิดขึ้น </a:t>
            </a:r>
            <a:endParaRPr lang="th-TH" sz="3200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marL="352425">
              <a:tabLst>
                <a:tab pos="457200" algn="l"/>
              </a:tabLst>
            </a:pPr>
            <a:r>
              <a:rPr lang="th-TH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ผู้</a:t>
            </a:r>
            <a:r>
              <a:rPr lang="th-TH" sz="3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สร้างสรรค์</a:t>
            </a:r>
            <a:r>
              <a:rPr lang="th-TH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ผลงานจะต้อง</a:t>
            </a:r>
            <a:r>
              <a:rPr lang="th-TH" sz="3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เป็นผู้รับผิดชอบค่าใช้จ่ายที่เกิดขึ้นดังกล่าวให้แก่สำนักพิมพ์</a:t>
            </a:r>
            <a:endParaRPr lang="en-US" sz="3200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5796" y="6309320"/>
            <a:ext cx="527596" cy="488668"/>
          </a:xfrm>
        </p:spPr>
        <p:txBody>
          <a:bodyPr/>
          <a:lstStyle/>
          <a:p>
            <a:fld id="{48F63A3B-78C7-47BE-AE5E-E10140E04643}" type="slidenum">
              <a:rPr lang="en-US" sz="2000" b="1" smtClean="0">
                <a:solidFill>
                  <a:schemeClr val="tx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39</a:t>
            </a:fld>
            <a:endParaRPr lang="en-US" sz="2000" b="1" dirty="0">
              <a:solidFill>
                <a:schemeClr val="tx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91344" y="469121"/>
            <a:ext cx="112082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6000" b="1" dirty="0">
                <a:latin typeface="Yu Mincho Demibold" panose="02020600000000000000" pitchFamily="18" charset="-128"/>
                <a:ea typeface="Yu Mincho Demibold" panose="02020600000000000000" pitchFamily="18" charset="-128"/>
                <a:cs typeface="TH Niramit AS" panose="02000506000000020004" pitchFamily="2" charset="-34"/>
                <a:sym typeface="Wingdings" panose="05000000000000000000" pitchFamily="2" charset="2"/>
              </a:rPr>
              <a:t></a:t>
            </a:r>
            <a:endParaRPr lang="en-US" sz="6000" dirty="0"/>
          </a:p>
        </p:txBody>
      </p:sp>
      <p:sp>
        <p:nvSpPr>
          <p:cNvPr id="2" name="TextBox 1"/>
          <p:cNvSpPr txBox="1"/>
          <p:nvPr/>
        </p:nvSpPr>
        <p:spPr>
          <a:xfrm>
            <a:off x="618043" y="6384377"/>
            <a:ext cx="84969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600" dirty="0" smtClean="0">
                <a:latin typeface="TH Chakra Petch" panose="02000506000000020004" pitchFamily="2" charset="-34"/>
                <a:cs typeface="TH Chakra Petch" panose="02000506000000020004" pitchFamily="2" charset="-34"/>
                <a:hlinkClick r:id="rId3"/>
              </a:rPr>
              <a:t>ที่มา</a:t>
            </a:r>
            <a:r>
              <a:rPr lang="en-US" sz="1600" dirty="0" smtClean="0">
                <a:latin typeface="TH Chakra Petch" panose="02000506000000020004" pitchFamily="2" charset="-34"/>
                <a:cs typeface="TH Chakra Petch" panose="02000506000000020004" pitchFamily="2" charset="-34"/>
                <a:hlinkClick r:id="rId3"/>
              </a:rPr>
              <a:t>:</a:t>
            </a:r>
            <a:r>
              <a:rPr lang="th-TH" sz="1600" dirty="0" smtClean="0">
                <a:latin typeface="TH Chakra Petch" panose="02000506000000020004" pitchFamily="2" charset="-34"/>
                <a:cs typeface="TH Chakra Petch" panose="02000506000000020004" pitchFamily="2" charset="-34"/>
                <a:hlinkClick r:id="rId3"/>
              </a:rPr>
              <a:t> ประกาศ</a:t>
            </a:r>
            <a:r>
              <a:rPr lang="th-TH" sz="1600" dirty="0">
                <a:latin typeface="TH Chakra Petch" panose="02000506000000020004" pitchFamily="2" charset="-34"/>
                <a:cs typeface="TH Chakra Petch" panose="02000506000000020004" pitchFamily="2" charset="-34"/>
                <a:hlinkClick r:id="rId3"/>
              </a:rPr>
              <a:t>มหาวิทยาลัยนเรศวร เรื่อง หลักเกณฑ์การเสนอขอจัดทำเอกสารทางวิชาการ ของสำนักพิมพ์มหาวิทยาลัยนเรศวร</a:t>
            </a:r>
            <a:endParaRPr lang="en-US" sz="1600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1448414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56104" y="1484783"/>
            <a:ext cx="10528528" cy="147732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52425" indent="-352425">
              <a:buFont typeface="Arial" panose="020B0604020202020204" pitchFamily="34" charset="0"/>
              <a:buChar char="•"/>
              <a:tabLst>
                <a:tab pos="352425" algn="l"/>
                <a:tab pos="1377950" algn="l"/>
              </a:tabLst>
            </a:pPr>
            <a:r>
              <a:rPr lang="th-TH" sz="30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ผู้</a:t>
            </a:r>
            <a:r>
              <a:rPr lang="th-TH" sz="30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สร้างสรรค์</a:t>
            </a:r>
            <a:r>
              <a:rPr lang="th-TH" sz="30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ผลงานต้องโอนลิขสิทธิ์ใน</a:t>
            </a:r>
            <a:r>
              <a:rPr lang="th-TH" sz="30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ผลงานทาง</a:t>
            </a:r>
            <a:r>
              <a:rPr lang="th-TH" sz="30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วิชาการที่</a:t>
            </a:r>
            <a:r>
              <a:rPr lang="th-TH" sz="3000" dirty="0">
                <a:latin typeface="TH Niramit AS" panose="02000506000000020004" pitchFamily="2" charset="-34"/>
                <a:cs typeface="TH Niramit AS" panose="02000506000000020004" pitchFamily="2" charset="-34"/>
              </a:rPr>
              <a:t>ได้รับการ</a:t>
            </a:r>
            <a:r>
              <a:rPr lang="th-TH" sz="30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จัดพิมพ์ให้แก่มหาวิทยาลัย</a:t>
            </a:r>
            <a:r>
              <a:rPr lang="th-TH" sz="3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เป็น</a:t>
            </a:r>
            <a:r>
              <a:rPr lang="th-TH" sz="3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เวลา 3 ปี</a:t>
            </a:r>
            <a:r>
              <a:rPr lang="th-TH" sz="3000" dirty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r>
              <a:rPr lang="th-TH" sz="30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โดยจัดทำเป็น </a:t>
            </a:r>
            <a:r>
              <a:rPr lang="en-US" sz="3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“</a:t>
            </a:r>
            <a:r>
              <a:rPr lang="th-TH" sz="3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สัญญาอนุญาตให้ใช้</a:t>
            </a:r>
            <a:r>
              <a:rPr lang="th-TH" sz="3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สิทธิและ</a:t>
            </a:r>
            <a:r>
              <a:rPr lang="th-TH" sz="3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จัดพิมพ์งานวรรณกรรม</a:t>
            </a:r>
            <a:r>
              <a:rPr lang="en-US" sz="3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”</a:t>
            </a:r>
            <a:r>
              <a:rPr lang="th-TH" sz="3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                              </a:t>
            </a:r>
            <a:r>
              <a:rPr lang="th-TH" sz="30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ระหว่าง</a:t>
            </a:r>
            <a:r>
              <a:rPr lang="th-TH" sz="30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ผู้สร้างสรรค์</a:t>
            </a:r>
            <a:r>
              <a:rPr lang="th-TH" sz="30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ผลงานกับ</a:t>
            </a:r>
            <a:r>
              <a:rPr lang="th-TH" sz="30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มหาวิทยาลัย </a:t>
            </a:r>
            <a:endParaRPr lang="th-TH" sz="3000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56104" y="546065"/>
            <a:ext cx="1091288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5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แบบนำเข้ากระบวนการ</a:t>
            </a:r>
            <a:r>
              <a:rPr lang="en-US" sz="5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: </a:t>
            </a:r>
            <a:r>
              <a:rPr lang="th-TH" sz="5000" b="1" dirty="0" smtClean="0">
                <a:solidFill>
                  <a:schemeClr val="accent2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การโอนลิขสิทธิ์/ผลตอบแทน</a:t>
            </a:r>
            <a:endParaRPr lang="th-TH" sz="5000" b="1" dirty="0">
              <a:solidFill>
                <a:schemeClr val="accent2"/>
              </a:solidFill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9336" y="6309320"/>
            <a:ext cx="487814" cy="407545"/>
          </a:xfrm>
        </p:spPr>
        <p:txBody>
          <a:bodyPr/>
          <a:lstStyle/>
          <a:p>
            <a:fld id="{48F63A3B-78C7-47BE-AE5E-E10140E04643}" type="slidenum">
              <a:rPr lang="en-US" sz="2000" b="1" smtClean="0">
                <a:solidFill>
                  <a:schemeClr val="tx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40</a:t>
            </a:fld>
            <a:endParaRPr lang="en-US" sz="2000" b="1" dirty="0">
              <a:solidFill>
                <a:schemeClr val="tx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1344" y="469121"/>
            <a:ext cx="112082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6000" b="1" dirty="0">
                <a:latin typeface="Yu Mincho Demibold" panose="02020600000000000000" pitchFamily="18" charset="-128"/>
                <a:ea typeface="Yu Mincho Demibold" panose="02020600000000000000" pitchFamily="18" charset="-128"/>
                <a:cs typeface="TH Niramit AS" panose="02000506000000020004" pitchFamily="2" charset="-34"/>
                <a:sym typeface="Wingdings" panose="05000000000000000000" pitchFamily="2" charset="2"/>
              </a:rPr>
              <a:t></a:t>
            </a:r>
            <a:endParaRPr lang="en-US" sz="6000" dirty="0"/>
          </a:p>
        </p:txBody>
      </p:sp>
      <p:sp>
        <p:nvSpPr>
          <p:cNvPr id="8" name="TextBox 7"/>
          <p:cNvSpPr txBox="1"/>
          <p:nvPr/>
        </p:nvSpPr>
        <p:spPr>
          <a:xfrm>
            <a:off x="522810" y="6337631"/>
            <a:ext cx="56886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H Chakra Petch" panose="02000506000000020004" pitchFamily="2" charset="-34"/>
                <a:cs typeface="TH Chakra Petch" panose="02000506000000020004" pitchFamily="2" charset="-34"/>
                <a:hlinkClick r:id="rId3"/>
              </a:rPr>
              <a:t>http://www.nupress.grad.nu.ac.th/document/docs/about-book/transfer-of-copyright/</a:t>
            </a:r>
            <a:endParaRPr lang="en-US" sz="1600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9" name="Rectangle 3"/>
          <p:cNvSpPr/>
          <p:nvPr/>
        </p:nvSpPr>
        <p:spPr>
          <a:xfrm>
            <a:off x="1249877" y="3051956"/>
            <a:ext cx="10534755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52425" indent="-352425">
              <a:buFont typeface="Arial" panose="020B0604020202020204" pitchFamily="34" charset="0"/>
              <a:buChar char="•"/>
              <a:tabLst>
                <a:tab pos="352425" algn="l"/>
                <a:tab pos="1255713" algn="l"/>
              </a:tabLst>
            </a:pPr>
            <a:r>
              <a:rPr lang="th-TH" sz="3000" dirty="0">
                <a:latin typeface="TH Niramit AS" panose="02000506000000020004" pitchFamily="2" charset="-34"/>
                <a:cs typeface="TH Niramit AS" panose="02000506000000020004" pitchFamily="2" charset="-34"/>
              </a:rPr>
              <a:t>เมื่อการจัดพิมพ์ผลงานเสร็จสิ้นเป็นที่เรียบร้อยแล้ว </a:t>
            </a:r>
          </a:p>
          <a:p>
            <a:pPr>
              <a:tabLst>
                <a:tab pos="352425" algn="l"/>
                <a:tab pos="1255713" algn="l"/>
              </a:tabLst>
            </a:pPr>
            <a:r>
              <a:rPr lang="th-TH" sz="3000" dirty="0">
                <a:latin typeface="TH Niramit AS" panose="02000506000000020004" pitchFamily="2" charset="-34"/>
                <a:cs typeface="TH Niramit AS" panose="02000506000000020004" pitchFamily="2" charset="-34"/>
              </a:rPr>
              <a:t>	</a:t>
            </a:r>
            <a:r>
              <a:rPr lang="th-TH" sz="3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สำนักพิมพ์จะมอบเล่มอภินันทนาการให้ผู้สร้างสรรค์</a:t>
            </a:r>
            <a:r>
              <a:rPr lang="th-TH" sz="3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ผลงาน	</a:t>
            </a:r>
            <a:endParaRPr lang="th-TH" sz="3000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10" name="Rectangle 3"/>
          <p:cNvSpPr/>
          <p:nvPr/>
        </p:nvSpPr>
        <p:spPr>
          <a:xfrm>
            <a:off x="1249877" y="4157464"/>
            <a:ext cx="10534755" cy="147732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52425" indent="-352425"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th-TH" sz="30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สำนักพิมพ์จะจ่ายค่าลิขสิทธิ์</a:t>
            </a:r>
            <a:r>
              <a:rPr lang="th-TH" sz="3000" dirty="0">
                <a:latin typeface="TH Niramit AS" panose="02000506000000020004" pitchFamily="2" charset="-34"/>
                <a:cs typeface="TH Niramit AS" panose="02000506000000020004" pitchFamily="2" charset="-34"/>
              </a:rPr>
              <a:t>เมื่อมีการ</a:t>
            </a:r>
            <a:r>
              <a:rPr lang="th-TH" sz="30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จำหน่าย </a:t>
            </a:r>
            <a:r>
              <a:rPr lang="th-TH" sz="3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ทั้งแบบรูปเล่มและแบบหนังสือ</a:t>
            </a:r>
            <a:r>
              <a:rPr lang="th-TH" sz="3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อิเล็กทรอนิกส์ (</a:t>
            </a:r>
            <a:r>
              <a:rPr lang="en-US" sz="3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e-Book</a:t>
            </a:r>
            <a:r>
              <a:rPr lang="th-TH" sz="3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) </a:t>
            </a:r>
            <a:r>
              <a:rPr lang="th-TH" sz="30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ของ</a:t>
            </a:r>
            <a:r>
              <a:rPr lang="th-TH" sz="30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ราคาที่จำหน่ายตามยอดจำหน่าย</a:t>
            </a:r>
            <a:r>
              <a:rPr lang="th-TH" sz="30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จริงจาก</a:t>
            </a:r>
            <a:r>
              <a:rPr lang="th-TH" sz="30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จำนวนและ</a:t>
            </a:r>
            <a:r>
              <a:rPr lang="th-TH" sz="30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ราคา                  ที่กำหนดโดยสำนักพิมพ์มหาวิทยาลัยนเรศวร</a:t>
            </a:r>
            <a:r>
              <a:rPr lang="th-TH" sz="3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	</a:t>
            </a:r>
            <a:endParaRPr lang="th-TH" sz="3000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864862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99455" y="490042"/>
            <a:ext cx="986509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5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แบบนำเข้ากระบวนการ</a:t>
            </a:r>
            <a:r>
              <a:rPr lang="en-US" sz="5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: </a:t>
            </a:r>
            <a:r>
              <a:rPr lang="th-TH" altLang="th-TH" sz="5000" b="1" dirty="0" smtClean="0">
                <a:solidFill>
                  <a:schemeClr val="accent2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ตัวอย่าง </a:t>
            </a:r>
            <a:r>
              <a:rPr lang="th-TH" altLang="en-US" sz="5000" b="1" dirty="0" smtClean="0">
                <a:solidFill>
                  <a:schemeClr val="accent2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หนังสือ/ตำรา</a:t>
            </a:r>
            <a:endParaRPr lang="th-TH" sz="5000" b="1" dirty="0">
              <a:solidFill>
                <a:schemeClr val="accent2"/>
              </a:solidFill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10" name="กล่องข้อความ 5"/>
          <p:cNvSpPr txBox="1">
            <a:spLocks noChangeArrowheads="1"/>
          </p:cNvSpPr>
          <p:nvPr/>
        </p:nvSpPr>
        <p:spPr bwMode="auto">
          <a:xfrm>
            <a:off x="4912236" y="1515131"/>
            <a:ext cx="384408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h-TH" altLang="th-TH" sz="24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ตำรา </a:t>
            </a:r>
          </a:p>
          <a:p>
            <a:pPr algn="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h-TH" altLang="th-TH" sz="24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เรื่อง การ</a:t>
            </a:r>
            <a:r>
              <a:rPr lang="th-TH" altLang="th-TH" sz="24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พยาบาลผู้ป่วยวิกฤตหัวใจ</a:t>
            </a:r>
            <a:endParaRPr lang="th-TH" altLang="th-TH" sz="2400" b="1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algn="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h-TH" altLang="th-TH" sz="24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โดย</a:t>
            </a:r>
            <a:r>
              <a:rPr lang="th-TH" sz="24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r>
              <a:rPr lang="th-TH" sz="24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รศ.นพ.จรัญ สายะสถิตย์ (บก.</a:t>
            </a:r>
            <a:r>
              <a:rPr lang="th-TH" sz="24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)</a:t>
            </a:r>
          </a:p>
          <a:p>
            <a:pPr algn="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h-TH" sz="2400" b="1" dirty="0">
                <a:ea typeface="Calibri" panose="020F0502020204030204" pitchFamily="34" charset="0"/>
                <a:cs typeface="TH SarabunPSK" panose="020B0500040200020003" pitchFamily="34" charset="-34"/>
              </a:rPr>
              <a:t>คณะแพทยศาสตร์ </a:t>
            </a:r>
            <a:endParaRPr lang="th-TH" altLang="th-TH" sz="24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12" name="กล่องข้อความ 5"/>
          <p:cNvSpPr txBox="1">
            <a:spLocks noChangeArrowheads="1"/>
          </p:cNvSpPr>
          <p:nvPr/>
        </p:nvSpPr>
        <p:spPr bwMode="auto">
          <a:xfrm>
            <a:off x="3810910" y="3362140"/>
            <a:ext cx="468052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th-TH" sz="24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หนังสือ </a:t>
            </a:r>
            <a:endParaRPr lang="th-TH" sz="2400" b="1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th-TH" sz="24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เรื่อง </a:t>
            </a:r>
            <a:r>
              <a:rPr lang="th-TH" sz="24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การวิเคราะห์</a:t>
            </a:r>
            <a:r>
              <a:rPr lang="th-TH" sz="24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พฤติกรรมการ</a:t>
            </a:r>
            <a:r>
              <a:rPr lang="th-TH" sz="24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เรียนการ</a:t>
            </a:r>
            <a:r>
              <a:rPr lang="th-TH" sz="24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สอน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th-TH" sz="24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โดย รศ.</a:t>
            </a:r>
            <a:r>
              <a:rPr lang="th-TH" sz="24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ดร.ทิพรัตน์ สิทธิวงศ์</a:t>
            </a:r>
            <a:endParaRPr lang="en-US" sz="24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th-TH" sz="24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คณะศึกษาศาสตร์</a:t>
            </a:r>
            <a:endParaRPr lang="en-US" sz="24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14" name="กล่องข้อความ 5"/>
          <p:cNvSpPr txBox="1">
            <a:spLocks noChangeArrowheads="1"/>
          </p:cNvSpPr>
          <p:nvPr/>
        </p:nvSpPr>
        <p:spPr bwMode="auto">
          <a:xfrm>
            <a:off x="6132003" y="4653136"/>
            <a:ext cx="3369254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h-TH" altLang="th-TH" sz="24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หนังสือ </a:t>
            </a:r>
            <a:endParaRPr lang="th-TH" altLang="th-TH" sz="2400" b="1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algn="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h-TH" altLang="th-TH" sz="24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เรื่อง แมลงที่เป็นประโยชน์</a:t>
            </a:r>
            <a:endParaRPr lang="th-TH" altLang="th-TH" sz="24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algn="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h-TH" altLang="th-TH" sz="24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โดย </a:t>
            </a:r>
            <a:r>
              <a:rPr lang="th-TH" sz="24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รศ.</a:t>
            </a:r>
            <a:r>
              <a:rPr lang="th-TH" sz="2400" b="1" dirty="0" smtClean="0">
                <a:latin typeface="TH Niramit AS" panose="02000506000000020004" pitchFamily="2" charset="-34"/>
                <a:ea typeface="Calibri" panose="020F0502020204030204" pitchFamily="34" charset="0"/>
                <a:cs typeface="TH Niramit AS" panose="02000506000000020004" pitchFamily="2" charset="-34"/>
              </a:rPr>
              <a:t>ดร.อุดมพร แพ่งนคร</a:t>
            </a:r>
            <a:endParaRPr lang="th-TH" sz="2400" b="1" dirty="0">
              <a:latin typeface="TH Niramit AS" panose="02000506000000020004" pitchFamily="2" charset="-34"/>
              <a:ea typeface="Calibri" panose="020F0502020204030204" pitchFamily="34" charset="0"/>
              <a:cs typeface="TH Niramit AS" panose="02000506000000020004" pitchFamily="2" charset="-34"/>
            </a:endParaRPr>
          </a:p>
          <a:p>
            <a:pPr algn="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h-TH" sz="2400" b="1" dirty="0" smtClean="0">
                <a:latin typeface="TH Niramit AS" panose="02000506000000020004" pitchFamily="2" charset="-34"/>
                <a:ea typeface="Calibri" panose="020F0502020204030204" pitchFamily="34" charset="0"/>
                <a:cs typeface="TH Niramit AS" panose="02000506000000020004" pitchFamily="2" charset="-34"/>
              </a:rPr>
              <a:t>คณะเกษตรศาสตร์ฯ</a:t>
            </a:r>
            <a:endParaRPr lang="th-TH" altLang="th-TH" sz="24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9336" y="6381328"/>
            <a:ext cx="531180" cy="344652"/>
          </a:xfrm>
        </p:spPr>
        <p:txBody>
          <a:bodyPr/>
          <a:lstStyle/>
          <a:p>
            <a:fld id="{48F63A3B-78C7-47BE-AE5E-E10140E04643}" type="slidenum">
              <a:rPr lang="en-US" sz="2000" b="1" smtClean="0">
                <a:solidFill>
                  <a:schemeClr val="tx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41</a:t>
            </a:fld>
            <a:endParaRPr lang="en-US" sz="2000" b="1" dirty="0">
              <a:solidFill>
                <a:schemeClr val="tx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34582" y="358099"/>
            <a:ext cx="112082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6000" b="1" dirty="0">
                <a:latin typeface="Yu Mincho Demibold" panose="02020600000000000000" pitchFamily="18" charset="-128"/>
                <a:ea typeface="Yu Mincho Demibold" panose="02020600000000000000" pitchFamily="18" charset="-128"/>
                <a:cs typeface="TH Niramit AS" panose="02000506000000020004" pitchFamily="2" charset="-34"/>
                <a:sym typeface="Wingdings" panose="05000000000000000000" pitchFamily="2" charset="2"/>
              </a:rPr>
              <a:t></a:t>
            </a:r>
            <a:endParaRPr lang="en-US" sz="6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6380" y="4089688"/>
            <a:ext cx="1765522" cy="23393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588452" y="6387426"/>
            <a:ext cx="33123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H Chakra Petch" panose="02000506000000020004" pitchFamily="2" charset="-34"/>
                <a:cs typeface="TH Chakra Petch" panose="02000506000000020004" pitchFamily="2" charset="-34"/>
                <a:hlinkClick r:id="rId4"/>
              </a:rPr>
              <a:t>http://www.nupress.grad.nu.ac.th/shop/</a:t>
            </a:r>
            <a:endParaRPr lang="en-US" sz="1600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165" y="1889836"/>
            <a:ext cx="2831522" cy="37697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2304" y="1237254"/>
            <a:ext cx="1791020" cy="24035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245878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9336" y="6270773"/>
            <a:ext cx="479996" cy="470595"/>
          </a:xfrm>
        </p:spPr>
        <p:txBody>
          <a:bodyPr/>
          <a:lstStyle/>
          <a:p>
            <a:fld id="{48F63A3B-78C7-47BE-AE5E-E10140E04643}" type="slidenum">
              <a:rPr lang="en-US" sz="2000" b="1" smtClean="0">
                <a:solidFill>
                  <a:schemeClr val="tx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42</a:t>
            </a:fld>
            <a:endParaRPr lang="en-US" sz="2000" b="1" dirty="0">
              <a:solidFill>
                <a:schemeClr val="tx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1344" y="340485"/>
            <a:ext cx="112082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6000" b="1" dirty="0">
                <a:latin typeface="Yu Mincho Demibold" panose="02020600000000000000" pitchFamily="18" charset="-128"/>
                <a:ea typeface="Yu Mincho Demibold" panose="02020600000000000000" pitchFamily="18" charset="-128"/>
                <a:cs typeface="TH Niramit AS" panose="02000506000000020004" pitchFamily="2" charset="-34"/>
                <a:sym typeface="Wingdings" panose="05000000000000000000" pitchFamily="2" charset="2"/>
              </a:rPr>
              <a:t></a:t>
            </a:r>
            <a:endParaRPr lang="en-US" sz="6000" dirty="0"/>
          </a:p>
        </p:txBody>
      </p:sp>
      <p:sp>
        <p:nvSpPr>
          <p:cNvPr id="7" name="Rectangle 6"/>
          <p:cNvSpPr/>
          <p:nvPr/>
        </p:nvSpPr>
        <p:spPr>
          <a:xfrm>
            <a:off x="5519936" y="1260648"/>
            <a:ext cx="62646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9113" indent="-519113" defTabSz="400050">
              <a:tabLst>
                <a:tab pos="914400" algn="l"/>
              </a:tabLst>
            </a:pPr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จำนวนผลงานที่ </a:t>
            </a:r>
            <a:r>
              <a:rPr lang="th-TH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ผ่าน</a:t>
            </a:r>
            <a:r>
              <a:rPr lang="th-TH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การเสนอขอตำแหน่งทางวิชาการ</a:t>
            </a:r>
            <a:endParaRPr lang="en-US" sz="28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857105035"/>
              </p:ext>
            </p:extLst>
          </p:nvPr>
        </p:nvGraphicFramePr>
        <p:xfrm>
          <a:off x="5215858" y="1811141"/>
          <a:ext cx="6976142" cy="4113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464152" y="5908818"/>
            <a:ext cx="468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ข้อมูลปีงบประมาณ 2557 – 2563 ณ วันที่ 30 กันยายน 2563</a:t>
            </a:r>
            <a:endParaRPr lang="en-US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pic>
        <p:nvPicPr>
          <p:cNvPr id="9" name="Picture 2" descr="ในภาพอาจจะมี 1 คน, ข้อความพูดว่า &quot;สำนักพิมพัมหาวิทยาลัยนเรศวร ขอแสดงความยินดีกับ ผศ. ดร.พนัส นัถฤทธิ์ ได้รับการแต่งตั้งให้ดำรงตำแหน่ง รองศาสตราจารย์ ภาควิชาวิควกรรมไฟฟ้าและคอมพัวเตอร์ @anm โทรลเลอร์ 0 บโครคอน โกรลเลอร์ เจ้าของผลงาน และก กรประยุกต์ใช้ ในงานควบคุมหุ่นยนต์ ปีพิมพ์: 1/2560 สำนักพิมพัมหาวิทยาลัยนเรศวร&quot;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165" y="3808445"/>
            <a:ext cx="2027443" cy="24978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ในภาพอาจจะมี 1 คน, กำลังยิ้ม, ข้อความพูดว่า &quot;สำนักพิมพัมหาวิทยาลัยนเรศวร ขอแสดงความยินดีกับ ผศ. ดร.ทิพรัตน์ สิทธิวงค์ ได้รับการแต่งตั้งให้ดำรงตำแหน่ง รองศาสตราจารย์ สาขาวิชาการศึกษา © PRINT មបអើ FOR MEDIA AOUCATON PRINT ผ้นมนำทือการส์กน FOR MEDIA EDUCATION TION ทิพรัา์สักร่วงค์ เจ้าของผลงาน สือพิมฑ์เพือการศึกษ Printedia education ปีพิมพ์ 1/2560 สำนักพิมพ์มหาวิทยาลัยนเรศวร&quot;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624" y="3829358"/>
            <a:ext cx="2003962" cy="24487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ในภาพอาจจะมี 1 คน, ข้อความ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496" y="1260648"/>
            <a:ext cx="2016224" cy="24521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2"/>
          <p:cNvSpPr txBox="1"/>
          <p:nvPr/>
        </p:nvSpPr>
        <p:spPr>
          <a:xfrm>
            <a:off x="1239362" y="476672"/>
            <a:ext cx="1068928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8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แบบนำเข้ากระบวนการ</a:t>
            </a:r>
            <a:r>
              <a:rPr lang="en-US" sz="38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: </a:t>
            </a:r>
            <a:r>
              <a:rPr lang="th-TH" altLang="th-TH" sz="3800" b="1" dirty="0" smtClean="0">
                <a:solidFill>
                  <a:schemeClr val="accent2"/>
                </a:solidFill>
                <a:latin typeface="TH Niramit AS" panose="02000506000000020004" pitchFamily="2" charset="-34"/>
                <a:ea typeface="Yu Mincho Demibold" panose="02020600000000000000" pitchFamily="18" charset="-128"/>
                <a:cs typeface="TH Niramit AS" panose="02000506000000020004" pitchFamily="2" charset="-34"/>
              </a:rPr>
              <a:t>ตัวอย่าง ผลงาน</a:t>
            </a:r>
            <a:r>
              <a:rPr lang="th-TH" altLang="en-US" sz="3800" b="1" dirty="0" smtClean="0">
                <a:solidFill>
                  <a:schemeClr val="accent2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เสนอขอตำแหน่งทางวิชาการ</a:t>
            </a:r>
            <a:endParaRPr lang="th-TH" sz="3800" b="1" dirty="0">
              <a:solidFill>
                <a:schemeClr val="accent2"/>
              </a:solidFill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431669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99456" y="469121"/>
            <a:ext cx="10513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8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แบบนำเข้ากระบวนการ</a:t>
            </a:r>
            <a:r>
              <a:rPr lang="en-US" sz="48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: </a:t>
            </a:r>
            <a:r>
              <a:rPr lang="th-TH" altLang="en-US" sz="4800" b="1" dirty="0" smtClean="0">
                <a:solidFill>
                  <a:schemeClr val="accent2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ตัวอย่าง หนังสือที่ได้รับรางวัล</a:t>
            </a:r>
            <a:endParaRPr lang="th-TH" sz="4800" b="1" dirty="0">
              <a:solidFill>
                <a:schemeClr val="accent2"/>
              </a:solidFill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10" name="กล่องข้อความ 4"/>
          <p:cNvSpPr txBox="1">
            <a:spLocks noChangeArrowheads="1"/>
          </p:cNvSpPr>
          <p:nvPr/>
        </p:nvSpPr>
        <p:spPr bwMode="auto">
          <a:xfrm>
            <a:off x="5951984" y="1818185"/>
            <a:ext cx="6018817" cy="384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th-TH" altLang="en-US" sz="24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ผู้ช่วยศาสตราจารย์ ดร.</a:t>
            </a:r>
            <a:r>
              <a:rPr lang="th-TH" altLang="en-US" sz="2400" b="1" dirty="0" err="1">
                <a:latin typeface="TH Niramit AS" panose="02000506000000020004" pitchFamily="2" charset="-34"/>
                <a:cs typeface="TH Niramit AS" panose="02000506000000020004" pitchFamily="2" charset="-34"/>
              </a:rPr>
              <a:t>บุณยสฤษฎ์</a:t>
            </a:r>
            <a:r>
              <a:rPr lang="th-TH" altLang="en-US" sz="24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 อเนก</a:t>
            </a:r>
            <a:r>
              <a:rPr lang="th-TH" altLang="en-US" sz="24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สุข </a:t>
            </a:r>
          </a:p>
          <a:p>
            <a:pPr algn="ctr"/>
            <a:r>
              <a:rPr lang="th-TH" altLang="en-US" sz="24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คณะ</a:t>
            </a:r>
            <a:r>
              <a:rPr lang="th-TH" altLang="en-US" sz="24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สังคมศาสตร์ </a:t>
            </a:r>
            <a:r>
              <a:rPr lang="th-TH" altLang="en-US" sz="24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มหาวิทยาลัยนเรศวร </a:t>
            </a:r>
          </a:p>
          <a:p>
            <a:pPr algn="ctr"/>
            <a:r>
              <a:rPr lang="th-TH" altLang="en-US" sz="24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ผู้สร้างสรรค์ผลงาน หนังสือ </a:t>
            </a:r>
          </a:p>
          <a:p>
            <a:pPr algn="ctr"/>
            <a:r>
              <a:rPr lang="th-TH" altLang="en-US" sz="24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เรื่อง </a:t>
            </a:r>
            <a:r>
              <a:rPr lang="en-US" altLang="en-US" sz="24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“</a:t>
            </a:r>
            <a:r>
              <a:rPr lang="th-TH" altLang="en-US" sz="24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ยล เยี่ยม เยือน เหย้า: แนวคิด</a:t>
            </a:r>
            <a:r>
              <a:rPr lang="th-TH" altLang="en-US" sz="24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ทฤษฎี </a:t>
            </a:r>
            <a:endParaRPr lang="th-TH" altLang="en-US" sz="2400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algn="ctr"/>
            <a:r>
              <a:rPr lang="th-TH" altLang="en-US" sz="24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ว่า</a:t>
            </a:r>
            <a:r>
              <a:rPr lang="th-TH" altLang="en-US" sz="24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ด้วยการท่องเที่ยวเชิงวัฒนธรรม</a:t>
            </a:r>
            <a:r>
              <a:rPr lang="en-US" altLang="en-US" sz="2400" dirty="0">
                <a:latin typeface="TH Niramit AS" panose="02000506000000020004" pitchFamily="2" charset="-34"/>
                <a:cs typeface="TH Niramit AS" panose="02000506000000020004" pitchFamily="2" charset="-34"/>
              </a:rPr>
              <a:t>”</a:t>
            </a:r>
            <a:r>
              <a:rPr lang="th-TH" altLang="en-US" sz="2400" dirty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</a:p>
          <a:p>
            <a:pPr algn="ctr"/>
            <a:r>
              <a:rPr lang="th-TH" altLang="en-US" sz="24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ซึ่งจัดพิมพ์และ</a:t>
            </a:r>
            <a:r>
              <a:rPr lang="th-TH" altLang="en-US" sz="24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เผยแพร่โดย</a:t>
            </a:r>
            <a:r>
              <a:rPr lang="th-TH" altLang="en-US" sz="24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สำนักพิมพ์มหาวิทยาลัยนเรศวร </a:t>
            </a:r>
          </a:p>
          <a:p>
            <a:pPr algn="ctr"/>
            <a:r>
              <a:rPr lang="th-TH" altLang="en-US" sz="24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ได้รับ</a:t>
            </a:r>
            <a:r>
              <a:rPr lang="th-TH" altLang="en-US" sz="24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รางวัล </a:t>
            </a:r>
            <a:r>
              <a:rPr lang="en-US" altLang="en-US" sz="24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“</a:t>
            </a:r>
            <a:r>
              <a:rPr lang="th-TH" altLang="en-US" sz="24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ผลงาน</a:t>
            </a:r>
            <a:r>
              <a:rPr lang="th-TH" altLang="en-US" sz="24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ทางวิชาการดีเด่น ด้าน</a:t>
            </a:r>
            <a:r>
              <a:rPr lang="th-TH" altLang="en-US" sz="24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สังคมศาสตร์</a:t>
            </a:r>
            <a:r>
              <a:rPr lang="en-US" altLang="en-US" sz="24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”</a:t>
            </a:r>
            <a:r>
              <a:rPr lang="th-TH" altLang="en-US" sz="24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endParaRPr lang="th-TH" altLang="en-US" sz="24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algn="ctr"/>
            <a:r>
              <a:rPr lang="th-TH" altLang="en-US" sz="24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จาก</a:t>
            </a:r>
            <a:r>
              <a:rPr lang="th-TH" altLang="en-US" sz="24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โครงการรางวัล </a:t>
            </a:r>
            <a:r>
              <a:rPr lang="en-US" altLang="en-US" sz="24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TTF AWARD </a:t>
            </a:r>
            <a:r>
              <a:rPr lang="th-TH" altLang="en-US" sz="24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ประจำปี </a:t>
            </a:r>
            <a:r>
              <a:rPr lang="th-TH" altLang="en-US" sz="24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2558-2559 </a:t>
            </a:r>
            <a:endParaRPr lang="th-TH" altLang="en-US" sz="24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algn="ctr"/>
            <a:r>
              <a:rPr lang="th-TH" altLang="en-US" sz="24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ซึ่งจัด</a:t>
            </a:r>
            <a:r>
              <a:rPr lang="th-TH" altLang="en-US" sz="24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ขึ้นโดย</a:t>
            </a:r>
            <a:r>
              <a:rPr lang="en-US" altLang="en-US" sz="24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r>
              <a:rPr lang="th-TH" altLang="en-US" sz="24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มูลนิธิ</a:t>
            </a:r>
            <a:r>
              <a:rPr lang="th-TH" altLang="en-US" sz="2400" dirty="0">
                <a:latin typeface="TH Niramit AS" panose="02000506000000020004" pitchFamily="2" charset="-34"/>
                <a:cs typeface="TH Niramit AS" panose="02000506000000020004" pitchFamily="2" charset="-34"/>
              </a:rPr>
              <a:t>โต</a:t>
            </a:r>
            <a:r>
              <a:rPr lang="th-TH" altLang="en-US" sz="2400" dirty="0" err="1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โยต้า</a:t>
            </a:r>
            <a:r>
              <a:rPr lang="th-TH" altLang="en-US" sz="24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ประเทศ</a:t>
            </a:r>
            <a:r>
              <a:rPr lang="th-TH" altLang="en-US" sz="2400" dirty="0">
                <a:latin typeface="TH Niramit AS" panose="02000506000000020004" pitchFamily="2" charset="-34"/>
                <a:cs typeface="TH Niramit AS" panose="02000506000000020004" pitchFamily="2" charset="-34"/>
              </a:rPr>
              <a:t>ไทย </a:t>
            </a:r>
            <a:endParaRPr lang="th-TH" altLang="en-US" sz="2400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algn="ctr"/>
            <a:r>
              <a:rPr lang="th-TH" altLang="en-US" sz="24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ร่วมกับ</a:t>
            </a:r>
            <a:r>
              <a:rPr lang="en-US" altLang="en-US" sz="24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r>
              <a:rPr lang="th-TH" altLang="en-US" sz="24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กอง</a:t>
            </a:r>
            <a:r>
              <a:rPr lang="th-TH" altLang="en-US" sz="24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บริหารการวิจัย มหาวิทยาลัยธรรมศาสตร์ </a:t>
            </a:r>
            <a:endParaRPr lang="en-US" altLang="en-US" sz="2400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25662" y="6324708"/>
            <a:ext cx="497730" cy="416660"/>
          </a:xfrm>
        </p:spPr>
        <p:txBody>
          <a:bodyPr/>
          <a:lstStyle/>
          <a:p>
            <a:fld id="{48F63A3B-78C7-47BE-AE5E-E10140E04643}" type="slidenum">
              <a:rPr lang="en-US" sz="2000" b="1" smtClean="0">
                <a:solidFill>
                  <a:schemeClr val="tx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43</a:t>
            </a:fld>
            <a:endParaRPr lang="en-US" sz="2000" b="1" dirty="0">
              <a:solidFill>
                <a:schemeClr val="tx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91344" y="333977"/>
            <a:ext cx="112082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6000" b="1" dirty="0">
                <a:latin typeface="Yu Mincho Demibold" panose="02020600000000000000" pitchFamily="18" charset="-128"/>
                <a:ea typeface="Yu Mincho Demibold" panose="02020600000000000000" pitchFamily="18" charset="-128"/>
                <a:cs typeface="TH Niramit AS" panose="02000506000000020004" pitchFamily="2" charset="-34"/>
                <a:sym typeface="Wingdings" panose="05000000000000000000" pitchFamily="2" charset="2"/>
              </a:rPr>
              <a:t></a:t>
            </a:r>
            <a:endParaRPr lang="en-US" sz="6000" dirty="0"/>
          </a:p>
        </p:txBody>
      </p:sp>
      <p:sp>
        <p:nvSpPr>
          <p:cNvPr id="2" name="TextBox 1"/>
          <p:cNvSpPr txBox="1"/>
          <p:nvPr/>
        </p:nvSpPr>
        <p:spPr>
          <a:xfrm>
            <a:off x="479376" y="6456590"/>
            <a:ext cx="105883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latin typeface="TH Niramit AS" panose="02000506000000020004" pitchFamily="2" charset="-34"/>
                <a:cs typeface="TH Niramit AS" panose="02000506000000020004" pitchFamily="2" charset="-34"/>
                <a:hlinkClick r:id="rId3"/>
              </a:rPr>
              <a:t>http://www.nupress.grad.nu.ac.th/%e0%b8%a2%e0%b8%a5-%e0%b9%80%e0%b8%a2%e0%b8%b5%e0%b9%88%e0%b8%a2%e0%b8%a1-%e0%b9%80%e0%b8%a2%e0%b8%b7%e0%b8%ad%e0%b8%99-%e0%b9%80%e0%b8%ab%e0%b8%a2%e0%b9%89%e0%b8%b2-%e0%b9%81%e0%b8%99%e0%b8%a7/</a:t>
            </a:r>
            <a:endParaRPr lang="en-US" sz="80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pic>
        <p:nvPicPr>
          <p:cNvPr id="17410" name="Picture 2" descr="ในภาพอาจจะมี 5 คน, ผู้คนกำลังยืน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05" y="1663635"/>
            <a:ext cx="4969379" cy="40017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4133205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3932" y="546065"/>
            <a:ext cx="1065718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5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บริการที่ 1 </a:t>
            </a:r>
            <a:r>
              <a:rPr lang="th-TH" sz="5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จัดทำเอกสารสิ่งพิมพ์ทางวิชาการ</a:t>
            </a:r>
            <a:r>
              <a:rPr lang="en-US" sz="5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r>
              <a:rPr lang="th-TH" sz="5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(ต่อ)</a:t>
            </a:r>
            <a:endParaRPr lang="th-TH" sz="50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281" y="6357426"/>
            <a:ext cx="553111" cy="383942"/>
          </a:xfrm>
        </p:spPr>
        <p:txBody>
          <a:bodyPr/>
          <a:lstStyle/>
          <a:p>
            <a:fld id="{48F63A3B-78C7-47BE-AE5E-E10140E04643}" type="slidenum">
              <a:rPr lang="en-US" sz="2000" b="1" smtClean="0">
                <a:solidFill>
                  <a:schemeClr val="tx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44</a:t>
            </a:fld>
            <a:endParaRPr lang="en-US" sz="2000" b="1" dirty="0">
              <a:solidFill>
                <a:schemeClr val="tx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1344" y="469121"/>
            <a:ext cx="112082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6000" b="1" dirty="0">
                <a:latin typeface="Yu Mincho Demibold" panose="02020600000000000000" pitchFamily="18" charset="-128"/>
                <a:ea typeface="Yu Mincho Demibold" panose="02020600000000000000" pitchFamily="18" charset="-128"/>
                <a:cs typeface="TH Niramit AS" panose="02000506000000020004" pitchFamily="2" charset="-34"/>
                <a:sym typeface="Wingdings" panose="05000000000000000000" pitchFamily="2" charset="2"/>
              </a:rPr>
              <a:t></a:t>
            </a:r>
            <a:endParaRPr lang="en-US" sz="6000" dirty="0"/>
          </a:p>
        </p:txBody>
      </p:sp>
      <p:graphicFrame>
        <p:nvGraphicFramePr>
          <p:cNvPr id="24" name="Diagram 23"/>
          <p:cNvGraphicFramePr/>
          <p:nvPr>
            <p:extLst>
              <p:ext uri="{D42A27DB-BD31-4B8C-83A1-F6EECF244321}">
                <p14:modId xmlns:p14="http://schemas.microsoft.com/office/powerpoint/2010/main" val="3441402076"/>
              </p:ext>
            </p:extLst>
          </p:nvPr>
        </p:nvGraphicFramePr>
        <p:xfrm>
          <a:off x="4690" y="1556792"/>
          <a:ext cx="12187309" cy="43924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51384" y="6381785"/>
            <a:ext cx="31683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H Chakra Petch" panose="02000506000000020004" pitchFamily="2" charset="-34"/>
                <a:cs typeface="TH Chakra Petch" panose="02000506000000020004" pitchFamily="2" charset="-34"/>
                <a:hlinkClick r:id="rId8"/>
              </a:rPr>
              <a:t>http://www.nupress.grad.nu.ac.th/other-book/</a:t>
            </a:r>
            <a:endParaRPr lang="en-US" sz="1600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5582869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78628" y="476672"/>
            <a:ext cx="827375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5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แบบจ้างทำรูปเล่ม</a:t>
            </a:r>
            <a:r>
              <a:rPr lang="en-US" sz="5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: </a:t>
            </a:r>
            <a:r>
              <a:rPr lang="th-TH" sz="5000" b="1" dirty="0">
                <a:solidFill>
                  <a:schemeClr val="accent2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แบบฟอร์มที่เกี่ยวข้อง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281" y="6357426"/>
            <a:ext cx="553111" cy="383942"/>
          </a:xfrm>
        </p:spPr>
        <p:txBody>
          <a:bodyPr/>
          <a:lstStyle/>
          <a:p>
            <a:fld id="{48F63A3B-78C7-47BE-AE5E-E10140E04643}" type="slidenum">
              <a:rPr lang="en-US" sz="2000" b="1" smtClean="0">
                <a:solidFill>
                  <a:schemeClr val="tx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45</a:t>
            </a:fld>
            <a:endParaRPr lang="en-US" sz="2000" b="1" dirty="0">
              <a:solidFill>
                <a:schemeClr val="tx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1344" y="469121"/>
            <a:ext cx="112082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6000" b="1" dirty="0">
                <a:latin typeface="Yu Mincho Demibold" panose="02020600000000000000" pitchFamily="18" charset="-128"/>
                <a:ea typeface="Yu Mincho Demibold" panose="02020600000000000000" pitchFamily="18" charset="-128"/>
                <a:cs typeface="TH Niramit AS" panose="02000506000000020004" pitchFamily="2" charset="-34"/>
                <a:sym typeface="Wingdings" panose="05000000000000000000" pitchFamily="2" charset="2"/>
              </a:rPr>
              <a:t></a:t>
            </a:r>
            <a:endParaRPr lang="en-US" sz="6000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995618975"/>
              </p:ext>
            </p:extLst>
          </p:nvPr>
        </p:nvGraphicFramePr>
        <p:xfrm>
          <a:off x="0" y="1772816"/>
          <a:ext cx="12192000" cy="3168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966035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71464" y="476672"/>
            <a:ext cx="1065718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th-TH" sz="5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แบบจ้างทำรูปเล่ม</a:t>
            </a:r>
            <a:r>
              <a:rPr lang="en-US" sz="5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: </a:t>
            </a:r>
            <a:r>
              <a:rPr lang="th-TH" sz="5000" b="1" dirty="0" smtClean="0">
                <a:solidFill>
                  <a:schemeClr val="accent2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ขั้นตอน</a:t>
            </a:r>
            <a:r>
              <a:rPr lang="th-TH" sz="5000" b="1" dirty="0">
                <a:solidFill>
                  <a:schemeClr val="accent2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การ</a:t>
            </a:r>
            <a:r>
              <a:rPr lang="th-TH" sz="5000" b="1" dirty="0" smtClean="0">
                <a:solidFill>
                  <a:schemeClr val="accent2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จัดทำ</a:t>
            </a:r>
            <a:endParaRPr lang="en-US" sz="5000" dirty="0">
              <a:solidFill>
                <a:schemeClr val="accent2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281" y="6357426"/>
            <a:ext cx="553111" cy="383942"/>
          </a:xfrm>
        </p:spPr>
        <p:txBody>
          <a:bodyPr/>
          <a:lstStyle/>
          <a:p>
            <a:fld id="{48F63A3B-78C7-47BE-AE5E-E10140E04643}" type="slidenum">
              <a:rPr lang="en-US" sz="2000" b="1" smtClean="0">
                <a:solidFill>
                  <a:schemeClr val="tx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46</a:t>
            </a:fld>
            <a:endParaRPr lang="en-US" sz="2000" b="1" dirty="0">
              <a:solidFill>
                <a:schemeClr val="tx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1344" y="469121"/>
            <a:ext cx="112082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6000" b="1" dirty="0">
                <a:latin typeface="Yu Mincho Demibold" panose="02020600000000000000" pitchFamily="18" charset="-128"/>
                <a:ea typeface="Yu Mincho Demibold" panose="02020600000000000000" pitchFamily="18" charset="-128"/>
                <a:cs typeface="TH Niramit AS" panose="02000506000000020004" pitchFamily="2" charset="-34"/>
                <a:sym typeface="Wingdings" panose="05000000000000000000" pitchFamily="2" charset="2"/>
              </a:rPr>
              <a:t></a:t>
            </a:r>
            <a:endParaRPr lang="en-US" sz="6000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811897576"/>
              </p:ext>
            </p:extLst>
          </p:nvPr>
        </p:nvGraphicFramePr>
        <p:xfrm>
          <a:off x="0" y="1310852"/>
          <a:ext cx="12192000" cy="50465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312024" y="1338446"/>
            <a:ext cx="46805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i="1" u="sng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หมายเหตุ</a:t>
            </a:r>
            <a:r>
              <a:rPr lang="th-TH" sz="2000" b="1" i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</a:p>
          <a:p>
            <a:r>
              <a:rPr lang="th-TH" sz="2000" b="1" i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กรณีมีปรับแก้ไข ผู้ว่าจ้าง/ สำนักพิมพ์</a:t>
            </a:r>
          </a:p>
          <a:p>
            <a:r>
              <a:rPr lang="th-TH" sz="2000" b="1" i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ต้องดำเนินการปรับแก้ไขภายในเวลาที่กำหนด 3-10 วัน</a:t>
            </a:r>
            <a:endParaRPr lang="en-US" sz="2000" b="1" i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917748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88642" y="548680"/>
            <a:ext cx="81977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แบบจ้างทำรูปเล่ม</a:t>
            </a:r>
            <a:r>
              <a:rPr lang="en-US" sz="4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: </a:t>
            </a:r>
            <a:r>
              <a:rPr lang="th-TH" altLang="th-TH" sz="4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ตัวอย่าง</a:t>
            </a:r>
            <a:r>
              <a:rPr lang="en-US" altLang="th-TH" sz="4000" b="1" dirty="0" smtClean="0">
                <a:solidFill>
                  <a:schemeClr val="accent2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r>
              <a:rPr lang="th-TH" altLang="en-US" sz="4000" b="1" dirty="0" smtClean="0">
                <a:solidFill>
                  <a:schemeClr val="accent2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ผลงานจ้างทำรูปเล่ม</a:t>
            </a:r>
            <a:endParaRPr lang="th-TH" sz="4000" b="1" dirty="0">
              <a:solidFill>
                <a:schemeClr val="accent2"/>
              </a:solidFill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7626752" y="1534260"/>
            <a:ext cx="2154903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th-TH" sz="16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หนังสือ รวมบทความวิจัย </a:t>
            </a:r>
            <a:endParaRPr lang="th-TH" sz="1600" b="1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algn="r">
              <a:defRPr/>
            </a:pPr>
            <a:r>
              <a:rPr lang="en-US" sz="16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“</a:t>
            </a:r>
            <a:r>
              <a:rPr lang="th-TH" sz="16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ชีวิต อำนาจ ชาติพันธ์</a:t>
            </a:r>
            <a:r>
              <a:rPr lang="en-US" sz="16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”</a:t>
            </a:r>
            <a:endParaRPr lang="th-TH" sz="16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algn="r">
              <a:defRPr/>
            </a:pPr>
            <a:r>
              <a:rPr lang="th-TH" sz="16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โดย คณะสังคมศาสตร์ </a:t>
            </a:r>
          </a:p>
        </p:txBody>
      </p:sp>
      <p:sp>
        <p:nvSpPr>
          <p:cNvPr id="6" name="กล่องข้อความ 5"/>
          <p:cNvSpPr txBox="1">
            <a:spLocks noChangeArrowheads="1"/>
          </p:cNvSpPr>
          <p:nvPr/>
        </p:nvSpPr>
        <p:spPr bwMode="auto">
          <a:xfrm>
            <a:off x="2351456" y="1650796"/>
            <a:ext cx="296991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th-TH" sz="16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เอกสารคำสอน</a:t>
            </a:r>
            <a:r>
              <a:rPr lang="th-TH" altLang="th-TH" sz="16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r>
              <a:rPr lang="th-TH" sz="16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รายวิชา 499721 </a:t>
            </a:r>
            <a:endParaRPr lang="th-TH" sz="1600" b="1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th-TH" sz="16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คำศัพท์</a:t>
            </a:r>
            <a:r>
              <a:rPr lang="th-TH" sz="16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เฉพาะทางด้านการแพทย์ </a:t>
            </a:r>
            <a:r>
              <a:rPr lang="th-TH" sz="16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3(2-2-5</a:t>
            </a:r>
            <a:r>
              <a:rPr lang="th-TH" sz="16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) 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th-TH" altLang="th-TH" sz="16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โดย </a:t>
            </a:r>
            <a:r>
              <a:rPr lang="th-TH" sz="16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ผศ.นพ.ดร.ณตพล ศุภณัฐเศรษฐกุล</a:t>
            </a:r>
            <a:endParaRPr lang="en-US" sz="1600" b="1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th-TH" sz="16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คณะแพทยศาสตร์</a:t>
            </a:r>
            <a:endParaRPr lang="en-US" sz="16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pic>
        <p:nvPicPr>
          <p:cNvPr id="7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2859" y="846895"/>
            <a:ext cx="1293207" cy="182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C:\Users\nawiphant\Dropbox\แชร์สำนักพิมพ์\11. โอ๋\เล่มที่6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109" y="1484784"/>
            <a:ext cx="1256347" cy="182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67370" y="6309320"/>
            <a:ext cx="479996" cy="461303"/>
          </a:xfrm>
        </p:spPr>
        <p:txBody>
          <a:bodyPr/>
          <a:lstStyle/>
          <a:p>
            <a:fld id="{48F63A3B-78C7-47BE-AE5E-E10140E04643}" type="slidenum">
              <a:rPr lang="en-US" sz="2000" b="1" smtClean="0">
                <a:solidFill>
                  <a:schemeClr val="tx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47</a:t>
            </a:fld>
            <a:endParaRPr lang="en-US" sz="2000" b="1" dirty="0">
              <a:solidFill>
                <a:schemeClr val="tx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91344" y="469121"/>
            <a:ext cx="112082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6000" b="1" dirty="0">
                <a:latin typeface="Yu Mincho Demibold" panose="02020600000000000000" pitchFamily="18" charset="-128"/>
                <a:ea typeface="Yu Mincho Demibold" panose="02020600000000000000" pitchFamily="18" charset="-128"/>
                <a:cs typeface="TH Niramit AS" panose="02000506000000020004" pitchFamily="2" charset="-34"/>
                <a:sym typeface="Wingdings" panose="05000000000000000000" pitchFamily="2" charset="2"/>
              </a:rPr>
              <a:t></a:t>
            </a:r>
            <a:endParaRPr lang="en-US" sz="6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757" y="4006685"/>
            <a:ext cx="1303888" cy="182880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1" name="กล่องข้อความ 5"/>
          <p:cNvSpPr txBox="1">
            <a:spLocks noChangeArrowheads="1"/>
          </p:cNvSpPr>
          <p:nvPr/>
        </p:nvSpPr>
        <p:spPr bwMode="auto">
          <a:xfrm>
            <a:off x="2623235" y="4325435"/>
            <a:ext cx="267187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th-TH" sz="16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หนังสือ การ</a:t>
            </a:r>
            <a:r>
              <a:rPr lang="th-TH" sz="16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พัฒนาหลักสูตรสะเต็ม</a:t>
            </a:r>
            <a:r>
              <a:rPr lang="th-TH" sz="16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ศึกษา</a:t>
            </a:r>
            <a:endParaRPr lang="th-TH" sz="16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th-TH" altLang="th-TH" sz="16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โดย ผศ.</a:t>
            </a:r>
            <a:r>
              <a:rPr lang="th-TH" altLang="th-TH" sz="16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ดร.กมลฉัตร กล่อมอิ่ม</a:t>
            </a:r>
            <a:endParaRPr lang="en-US" sz="1600" b="1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th-TH" sz="16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มหาวิทยาลัยราชภัฎเพชรบูรณ์</a:t>
            </a:r>
            <a:endParaRPr lang="en-US" sz="16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12" name="กล่องข้อความ 5"/>
          <p:cNvSpPr txBox="1">
            <a:spLocks noChangeArrowheads="1"/>
          </p:cNvSpPr>
          <p:nvPr/>
        </p:nvSpPr>
        <p:spPr bwMode="auto">
          <a:xfrm>
            <a:off x="3357802" y="5660266"/>
            <a:ext cx="244827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th-TH" sz="16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หนังสือ เศรษฐศาสตร์</a:t>
            </a:r>
            <a:r>
              <a:rPr lang="th-TH" sz="16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ทั่วไป</a:t>
            </a:r>
          </a:p>
          <a:p>
            <a:pPr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th-TH" altLang="th-TH" sz="16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โดย รศ.</a:t>
            </a:r>
            <a:r>
              <a:rPr lang="th-TH" altLang="th-TH" sz="16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ดร.พัชราภา สิงห์ธนสาร</a:t>
            </a:r>
            <a:endParaRPr lang="en-US" sz="1600" b="1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th-TH" sz="16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มหาวิทยาลัยราชภัฎนครสวรรค์</a:t>
            </a:r>
            <a:endParaRPr lang="en-US" sz="16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4959" y="4568660"/>
            <a:ext cx="1336614" cy="182880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5" name="กล่องข้อความ 4"/>
          <p:cNvSpPr txBox="1"/>
          <p:nvPr/>
        </p:nvSpPr>
        <p:spPr>
          <a:xfrm>
            <a:off x="3193373" y="3027529"/>
            <a:ext cx="2501845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6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KANJI TEXT BOOK FOR </a:t>
            </a:r>
            <a:r>
              <a:rPr lang="en-US" sz="16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A</a:t>
            </a:r>
            <a:r>
              <a:rPr lang="th-TH" sz="16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r>
              <a:rPr lang="en-US" sz="16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BEGINNER</a:t>
            </a:r>
            <a:endParaRPr lang="th-TH" sz="1600" b="1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algn="r">
              <a:defRPr/>
            </a:pPr>
            <a:r>
              <a:rPr lang="en-US" sz="1600" b="1" dirty="0" err="1">
                <a:latin typeface="TH Niramit AS" panose="02000506000000020004" pitchFamily="2" charset="-34"/>
                <a:cs typeface="TH Niramit AS" panose="02000506000000020004" pitchFamily="2" charset="-34"/>
              </a:rPr>
              <a:t>Mrs.Yukiko</a:t>
            </a:r>
            <a:r>
              <a:rPr lang="en-US" sz="16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r>
              <a:rPr lang="en-US" sz="1600" b="1" dirty="0" err="1" smtClean="0">
                <a:latin typeface="TH Niramit AS" panose="02000506000000020004" pitchFamily="2" charset="-34"/>
                <a:cs typeface="TH Niramit AS" panose="02000506000000020004" pitchFamily="2" charset="-34"/>
              </a:rPr>
              <a:t>Vorasingha</a:t>
            </a:r>
            <a:endParaRPr lang="th-TH" sz="1600" b="1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algn="r">
              <a:defRPr/>
            </a:pPr>
            <a:r>
              <a:rPr lang="th-TH" sz="16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วิทยาลัยนานาชาติ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488" y="2124747"/>
            <a:ext cx="1291191" cy="182880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7" name="TextBox 16"/>
          <p:cNvSpPr txBox="1"/>
          <p:nvPr/>
        </p:nvSpPr>
        <p:spPr>
          <a:xfrm>
            <a:off x="551384" y="6381785"/>
            <a:ext cx="31683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H Chakra Petch" panose="02000506000000020004" pitchFamily="2" charset="-34"/>
                <a:cs typeface="TH Chakra Petch" panose="02000506000000020004" pitchFamily="2" charset="-34"/>
                <a:hlinkClick r:id="rId8"/>
              </a:rPr>
              <a:t>http://www.nupress.grad.nu.ac.th/other-book/</a:t>
            </a:r>
            <a:endParaRPr lang="en-US" sz="1600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6404" y="2745076"/>
            <a:ext cx="1276922" cy="182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กล่องข้อความ 4"/>
          <p:cNvSpPr txBox="1"/>
          <p:nvPr/>
        </p:nvSpPr>
        <p:spPr>
          <a:xfrm>
            <a:off x="8719637" y="3241266"/>
            <a:ext cx="2156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th-TH" sz="16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หนังสือ พัฒนศึกษากับ</a:t>
            </a:r>
            <a:r>
              <a:rPr lang="th-TH" sz="16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แนวทาง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th-TH" sz="16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การ</a:t>
            </a:r>
            <a:r>
              <a:rPr lang="th-TH" sz="16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จัดการศึกษาเพื่อการศึกษา </a:t>
            </a:r>
            <a:endParaRPr lang="th-TH" sz="1600" b="1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th-TH" altLang="th-TH" sz="16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โดย ผศ.</a:t>
            </a:r>
            <a:r>
              <a:rPr lang="th-TH" altLang="th-TH" sz="16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ดร.ทักษ์ อุดมรัตน์</a:t>
            </a:r>
            <a:endParaRPr lang="en-US" sz="16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th-TH" sz="16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คณะศึกษาศาสตร์</a:t>
            </a:r>
            <a:endParaRPr lang="en-US" sz="16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19" name="กล่องข้อความ 4"/>
          <p:cNvSpPr txBox="1"/>
          <p:nvPr/>
        </p:nvSpPr>
        <p:spPr>
          <a:xfrm>
            <a:off x="7393141" y="5232102"/>
            <a:ext cx="281105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th-TH" sz="16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หนังสือ </a:t>
            </a:r>
            <a:endParaRPr lang="th-TH" sz="1600" b="1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algn="r">
              <a:defRPr/>
            </a:pPr>
            <a:r>
              <a:rPr lang="en-US" sz="16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“</a:t>
            </a:r>
            <a:r>
              <a:rPr lang="th-TH" sz="16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การบริหารสถานศึกษาในยุคดิจิทัล</a:t>
            </a:r>
            <a:r>
              <a:rPr lang="en-US" sz="16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”</a:t>
            </a:r>
            <a:endParaRPr lang="th-TH" sz="16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algn="r">
              <a:defRPr/>
            </a:pPr>
            <a:r>
              <a:rPr lang="th-TH" sz="16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โดย ผศ.</a:t>
            </a:r>
            <a:r>
              <a:rPr lang="th-TH" sz="16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ดร.สุกัญญา แช่มช้อย</a:t>
            </a:r>
            <a:endParaRPr lang="th-TH" sz="1600" b="1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algn="r">
              <a:defRPr/>
            </a:pPr>
            <a:r>
              <a:rPr lang="th-TH" sz="16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(อดีตอาจารย์) คณะศึกษาศาสตร์</a:t>
            </a:r>
            <a:endParaRPr lang="en-US" sz="16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2974" y="4661342"/>
            <a:ext cx="1320220" cy="182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749709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6140" y="449475"/>
            <a:ext cx="944105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5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บริการที่ </a:t>
            </a:r>
            <a:r>
              <a:rPr lang="th-TH" sz="5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2 จัดจำหน่ายหนังสือและตำรา</a:t>
            </a:r>
            <a:endParaRPr lang="th-TH" sz="50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281" y="6357426"/>
            <a:ext cx="553111" cy="383942"/>
          </a:xfrm>
        </p:spPr>
        <p:txBody>
          <a:bodyPr/>
          <a:lstStyle/>
          <a:p>
            <a:fld id="{48F63A3B-78C7-47BE-AE5E-E10140E04643}" type="slidenum">
              <a:rPr lang="en-US" sz="2000" b="1" smtClean="0">
                <a:solidFill>
                  <a:schemeClr val="tx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48</a:t>
            </a:fld>
            <a:endParaRPr lang="en-US" sz="2000" b="1" dirty="0">
              <a:solidFill>
                <a:schemeClr val="tx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1344" y="469121"/>
            <a:ext cx="112082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6000" b="1" dirty="0">
                <a:latin typeface="Yu Mincho Demibold" panose="02020600000000000000" pitchFamily="18" charset="-128"/>
                <a:ea typeface="Yu Mincho Demibold" panose="02020600000000000000" pitchFamily="18" charset="-128"/>
                <a:cs typeface="TH Niramit AS" panose="02000506000000020004" pitchFamily="2" charset="-34"/>
                <a:sym typeface="Wingdings" panose="05000000000000000000" pitchFamily="2" charset="2"/>
              </a:rPr>
              <a:t></a:t>
            </a:r>
            <a:endParaRPr lang="en-US" sz="6000" dirty="0"/>
          </a:p>
        </p:txBody>
      </p:sp>
      <p:pic>
        <p:nvPicPr>
          <p:cNvPr id="2054" name="Picture 6" descr="http://www.nupress.grad.nu.ac.th/wp-content/uploads/2017/03/call-sale-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40" t="3676" r="3470" b="4620"/>
          <a:stretch/>
        </p:blipFill>
        <p:spPr bwMode="auto">
          <a:xfrm>
            <a:off x="705875" y="1727704"/>
            <a:ext cx="3200428" cy="3200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http://www.nupress.grad.nu.ac.th/bookshelf/wp-content/uploads/2016/07/MacOSX_Windows-icon-app-Website_0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5523" y="5052907"/>
            <a:ext cx="2661596" cy="673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t="24646" r="11798"/>
          <a:stretch/>
        </p:blipFill>
        <p:spPr>
          <a:xfrm>
            <a:off x="6638169" y="4931345"/>
            <a:ext cx="2564657" cy="76712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40" t="7990" r="15651"/>
          <a:stretch/>
        </p:blipFill>
        <p:spPr>
          <a:xfrm>
            <a:off x="4694696" y="5572473"/>
            <a:ext cx="1008112" cy="974122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11"/>
          <a:stretch/>
        </p:blipFill>
        <p:spPr>
          <a:xfrm>
            <a:off x="8447542" y="5682455"/>
            <a:ext cx="872944" cy="724460"/>
          </a:xfrm>
          <a:prstGeom prst="flowChartConnector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3" name="Picture 22" descr="D:\งานสำนักพิมพ์\01. เกี่ยวกับ การจัดทำตำรา\14. เกี่ยวกับ ผู้แทนจำหน่าย\13. โลโก้ศูนย์จำหน่าย\Bookcaze.png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5228" y="5823183"/>
            <a:ext cx="1783991" cy="5062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5" name="Rectangle 24"/>
          <p:cNvSpPr/>
          <p:nvPr/>
        </p:nvSpPr>
        <p:spPr>
          <a:xfrm>
            <a:off x="597998" y="5042661"/>
            <a:ext cx="3374599" cy="86177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1600" b="1" dirty="0" smtClean="0">
                <a:ln w="0"/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โปรโมชั่นส่วนลด </a:t>
            </a:r>
            <a:r>
              <a:rPr lang="th-TH" sz="1600" b="1" u="sng" dirty="0" smtClean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สำหรับผู้ซื้อกับสำนักพิมพ์</a:t>
            </a:r>
            <a:r>
              <a:rPr lang="th-TH" sz="1600" b="1" u="sng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โดยตรง</a:t>
            </a:r>
            <a:r>
              <a:rPr lang="th-TH" sz="1600" b="1" u="sng" dirty="0" smtClean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th-TH" sz="1600" b="1" dirty="0" smtClean="0">
                <a:ln w="0"/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จำนวน</a:t>
            </a:r>
            <a:r>
              <a:rPr lang="th-TH" sz="1600" b="1" dirty="0">
                <a:ln w="0"/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ไม่เกิน </a:t>
            </a:r>
            <a:r>
              <a:rPr lang="th-TH" sz="1600" b="1" dirty="0" smtClean="0">
                <a:ln w="0"/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10 </a:t>
            </a:r>
            <a:r>
              <a:rPr lang="th-TH" sz="1600" b="1" dirty="0">
                <a:ln w="0"/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เล่ม มอบส่วนลด </a:t>
            </a:r>
            <a:r>
              <a:rPr lang="th-TH" sz="1600" b="1" dirty="0" smtClean="0">
                <a:ln w="0"/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10</a:t>
            </a:r>
            <a:r>
              <a:rPr lang="en-US" sz="1600" b="1" dirty="0" smtClean="0">
                <a:ln w="0"/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-</a:t>
            </a:r>
            <a:r>
              <a:rPr lang="th-TH" sz="1600" b="1" dirty="0" smtClean="0">
                <a:ln w="0"/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20</a:t>
            </a:r>
            <a:r>
              <a:rPr lang="en-US" sz="1600" b="1" dirty="0" smtClean="0">
                <a:ln w="0"/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%</a:t>
            </a:r>
            <a:r>
              <a:rPr lang="th-TH" sz="1600" b="1" dirty="0" smtClean="0">
                <a:ln w="0"/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th-TH" sz="1600" b="1" dirty="0" smtClean="0">
                <a:ln w="0"/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จำนวน 10 </a:t>
            </a:r>
            <a:r>
              <a:rPr lang="th-TH" sz="1600" b="1" dirty="0">
                <a:ln w="0"/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เล่มขึ้น</a:t>
            </a:r>
            <a:r>
              <a:rPr lang="th-TH" sz="1600" b="1" dirty="0" smtClean="0">
                <a:ln w="0"/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ไป มอบส่วนลด 30</a:t>
            </a:r>
            <a:r>
              <a:rPr lang="en-US" sz="1600" b="1" dirty="0" smtClean="0">
                <a:ln w="0"/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%</a:t>
            </a:r>
            <a:endParaRPr lang="th-TH" sz="1600" b="1" dirty="0" smtClean="0">
              <a:ln w="0"/>
              <a:solidFill>
                <a:schemeClr val="tx1"/>
              </a:solidFill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28" name="TextBox 9"/>
          <p:cNvSpPr txBox="1">
            <a:spLocks noChangeArrowheads="1"/>
          </p:cNvSpPr>
          <p:nvPr/>
        </p:nvSpPr>
        <p:spPr bwMode="auto">
          <a:xfrm>
            <a:off x="4082227" y="4280015"/>
            <a:ext cx="15421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e-Book</a:t>
            </a:r>
            <a:endParaRPr lang="en-US" altLang="en-US" sz="4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61957" y="6383168"/>
            <a:ext cx="33123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H Chakra Petch" panose="02000506000000020004" pitchFamily="2" charset="-34"/>
                <a:cs typeface="TH Chakra Petch" panose="02000506000000020004" pitchFamily="2" charset="-34"/>
                <a:hlinkClick r:id="rId9"/>
              </a:rPr>
              <a:t>http://www.nupress.grad.nu.ac.th/shop/</a:t>
            </a:r>
            <a:endParaRPr lang="en-US" sz="1600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pic>
        <p:nvPicPr>
          <p:cNvPr id="1026" name="Picture 2" descr="NaiinPann: Online Bookstore - Apps on Google Play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0486" y="4949424"/>
            <a:ext cx="2211727" cy="694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1"/>
          <a:srcRect t="24360" b="27505"/>
          <a:stretch/>
        </p:blipFill>
        <p:spPr>
          <a:xfrm>
            <a:off x="9632029" y="5572473"/>
            <a:ext cx="1588639" cy="76468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58753" y="1217334"/>
            <a:ext cx="1741542" cy="153773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8557" y="1340088"/>
            <a:ext cx="1594557" cy="145330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145144" y="1386517"/>
            <a:ext cx="1303425" cy="130342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318245" y="2934494"/>
            <a:ext cx="1366641" cy="1272473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16"/>
          <a:srcRect l="15348" t="616" r="18289" b="2391"/>
          <a:stretch/>
        </p:blipFill>
        <p:spPr>
          <a:xfrm>
            <a:off x="9202826" y="2764836"/>
            <a:ext cx="1152128" cy="1368152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011044" y="3038497"/>
            <a:ext cx="1146593" cy="1128015"/>
          </a:xfrm>
          <a:prstGeom prst="rect">
            <a:avLst/>
          </a:prstGeom>
        </p:spPr>
      </p:pic>
      <p:pic>
        <p:nvPicPr>
          <p:cNvPr id="28672" name="Picture 28671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566692" y="3003024"/>
            <a:ext cx="1098717" cy="1098717"/>
          </a:xfrm>
          <a:prstGeom prst="rect">
            <a:avLst/>
          </a:prstGeom>
        </p:spPr>
      </p:pic>
      <p:pic>
        <p:nvPicPr>
          <p:cNvPr id="28673" name="Picture 28672"/>
          <p:cNvPicPr>
            <a:picLocks noChangeAspect="1"/>
          </p:cNvPicPr>
          <p:nvPr/>
        </p:nvPicPr>
        <p:blipFill rotWithShape="1">
          <a:blip r:embed="rId19"/>
          <a:srcRect t="4841" r="26892" b="32215"/>
          <a:stretch/>
        </p:blipFill>
        <p:spPr>
          <a:xfrm>
            <a:off x="4913426" y="2994915"/>
            <a:ext cx="1421802" cy="1224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4218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77581" y="560184"/>
            <a:ext cx="107950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altLang="th-TH" sz="4400" b="1" dirty="0" smtClean="0">
                <a:latin typeface="Yu Mincho Demibold" panose="02020600000000000000" pitchFamily="18" charset="-128"/>
                <a:ea typeface="Yu Mincho Demibold" panose="02020600000000000000" pitchFamily="18" charset="-128"/>
                <a:cs typeface="TH Niramit AS" panose="02000506000000020004" pitchFamily="2" charset="-34"/>
              </a:rPr>
              <a:t>ตัวอย่าง </a:t>
            </a:r>
            <a:r>
              <a:rPr lang="en-US" altLang="th-TH" sz="4400" b="1" dirty="0" smtClean="0">
                <a:solidFill>
                  <a:schemeClr val="accent2"/>
                </a:solidFill>
                <a:latin typeface="TH Niramit AS" panose="02000506000000020004" pitchFamily="2" charset="-34"/>
                <a:ea typeface="Yu Mincho Demibold" panose="02020600000000000000" pitchFamily="18" charset="-128"/>
                <a:cs typeface="TH Niramit AS" panose="02000506000000020004" pitchFamily="2" charset="-34"/>
              </a:rPr>
              <a:t>“</a:t>
            </a:r>
            <a:r>
              <a:rPr lang="th-TH" sz="4400" b="1" dirty="0" smtClean="0">
                <a:solidFill>
                  <a:schemeClr val="accent2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หนังสือขายดี ได้รับการพิมพ์ซ้ำอย่างต่อเนื่อง</a:t>
            </a:r>
            <a:r>
              <a:rPr lang="en-US" sz="4400" b="1" dirty="0" smtClean="0">
                <a:solidFill>
                  <a:schemeClr val="accent2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”</a:t>
            </a:r>
            <a:r>
              <a:rPr lang="th-TH" sz="4400" b="1" dirty="0" smtClean="0">
                <a:solidFill>
                  <a:schemeClr val="accent2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endParaRPr lang="th-TH" sz="4400" b="1" dirty="0">
              <a:solidFill>
                <a:schemeClr val="accent2"/>
              </a:solidFill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6" name="กล่องข้อความ 5"/>
          <p:cNvSpPr txBox="1">
            <a:spLocks noChangeArrowheads="1"/>
          </p:cNvSpPr>
          <p:nvPr/>
        </p:nvSpPr>
        <p:spPr bwMode="auto">
          <a:xfrm>
            <a:off x="8429042" y="4779740"/>
            <a:ext cx="324823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th-TH" sz="2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“</a:t>
            </a:r>
            <a:r>
              <a:rPr lang="th-TH" sz="2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พฤติกรรม</a:t>
            </a:r>
            <a:r>
              <a:rPr lang="th-TH" sz="2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สุขภาพ: </a:t>
            </a:r>
            <a:endParaRPr lang="th-TH" sz="2000" b="1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th-TH" sz="2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แนวคิด </a:t>
            </a:r>
            <a:r>
              <a:rPr lang="th-TH" sz="2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ทฤษฎี </a:t>
            </a:r>
            <a:r>
              <a:rPr lang="th-TH" sz="2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และ</a:t>
            </a:r>
            <a:r>
              <a:rPr lang="th-TH" sz="2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การ</a:t>
            </a:r>
            <a:r>
              <a:rPr lang="th-TH" sz="2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ประยุกต์ใช้</a:t>
            </a:r>
            <a:r>
              <a:rPr lang="en-US" sz="2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”</a:t>
            </a:r>
            <a:endParaRPr lang="th-TH" altLang="th-TH" sz="2000" b="1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h-TH" altLang="th-TH" sz="2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โดย ผศ.</a:t>
            </a:r>
            <a:r>
              <a:rPr lang="th-TH" sz="2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ดร.</a:t>
            </a:r>
            <a:r>
              <a:rPr lang="th-TH" sz="2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จักรพันธ์ เพ็ชร</a:t>
            </a:r>
            <a:r>
              <a:rPr lang="th-TH" sz="2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ภูมิ</a:t>
            </a:r>
            <a:endParaRPr lang="th-TH" altLang="th-TH" sz="2000" b="1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7" name="กล่องข้อความ 5"/>
          <p:cNvSpPr txBox="1">
            <a:spLocks noChangeArrowheads="1"/>
          </p:cNvSpPr>
          <p:nvPr/>
        </p:nvSpPr>
        <p:spPr bwMode="auto">
          <a:xfrm>
            <a:off x="4949748" y="4949017"/>
            <a:ext cx="3137519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sz="2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“</a:t>
            </a:r>
            <a:r>
              <a:rPr lang="th-TH" sz="2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การเมือง เศรษฐกิจ และ</a:t>
            </a:r>
            <a:r>
              <a:rPr lang="th-TH" sz="2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สังคม</a:t>
            </a:r>
            <a:r>
              <a:rPr lang="en-US" sz="2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”</a:t>
            </a:r>
            <a:r>
              <a:rPr lang="th-TH" sz="2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 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th-TH" sz="2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โดย รศ.</a:t>
            </a:r>
            <a:r>
              <a:rPr lang="th-TH" sz="2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(</a:t>
            </a:r>
            <a:r>
              <a:rPr lang="th-TH" sz="2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พิเศษ) </a:t>
            </a:r>
            <a:r>
              <a:rPr lang="th-TH" sz="2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ดร.ปรีชา เรืองจันทร์</a:t>
            </a:r>
            <a:r>
              <a:rPr lang="th-TH" sz="2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</a:p>
        </p:txBody>
      </p:sp>
      <p:sp>
        <p:nvSpPr>
          <p:cNvPr id="8" name="กล่องข้อความ 5"/>
          <p:cNvSpPr txBox="1">
            <a:spLocks noChangeArrowheads="1"/>
          </p:cNvSpPr>
          <p:nvPr/>
        </p:nvSpPr>
        <p:spPr bwMode="auto">
          <a:xfrm>
            <a:off x="623392" y="4814225"/>
            <a:ext cx="398458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h-TH" sz="2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“</a:t>
            </a:r>
            <a:r>
              <a:rPr lang="th-TH" altLang="th-TH" sz="2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สรีรวิทยา</a:t>
            </a:r>
            <a:r>
              <a:rPr lang="th-TH" altLang="th-TH" sz="2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ระบบหัวใจร่วมหลอด</a:t>
            </a:r>
            <a:r>
              <a:rPr lang="th-TH" altLang="th-TH" sz="2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เลือด</a:t>
            </a:r>
            <a:endParaRPr lang="en-US" altLang="th-TH" sz="2000" b="1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h-TH" altLang="th-TH" sz="2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กับ</a:t>
            </a:r>
            <a:r>
              <a:rPr lang="th-TH" altLang="th-TH" sz="2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การประยุกต์ใช้ทางเภสัช</a:t>
            </a:r>
            <a:r>
              <a:rPr lang="th-TH" altLang="th-TH" sz="2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วิทยา</a:t>
            </a:r>
            <a:r>
              <a:rPr lang="en-US" altLang="th-TH" sz="2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”</a:t>
            </a:r>
            <a:endParaRPr lang="th-TH" altLang="th-TH" sz="2000" b="1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h-TH" altLang="th-TH" sz="2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โดย </a:t>
            </a:r>
            <a:r>
              <a:rPr lang="th-TH" sz="2000" b="1" dirty="0" smtClean="0">
                <a:latin typeface="TH Niramit AS" panose="02000506000000020004" pitchFamily="2" charset="-34"/>
                <a:ea typeface="Calibri" panose="020F0502020204030204" pitchFamily="34" charset="0"/>
                <a:cs typeface="TH Niramit AS" panose="02000506000000020004" pitchFamily="2" charset="-34"/>
              </a:rPr>
              <a:t>รศ.</a:t>
            </a:r>
            <a:r>
              <a:rPr lang="th-TH" sz="2000" b="1" dirty="0">
                <a:latin typeface="TH Niramit AS" panose="02000506000000020004" pitchFamily="2" charset="-34"/>
                <a:ea typeface="Calibri" panose="020F0502020204030204" pitchFamily="34" charset="0"/>
                <a:cs typeface="TH Niramit AS" panose="02000506000000020004" pitchFamily="2" charset="-34"/>
              </a:rPr>
              <a:t>ดร.กรองกาญจน์ ชูทิพย์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161" y="6309320"/>
            <a:ext cx="545231" cy="480499"/>
          </a:xfrm>
        </p:spPr>
        <p:txBody>
          <a:bodyPr/>
          <a:lstStyle/>
          <a:p>
            <a:fld id="{48F63A3B-78C7-47BE-AE5E-E10140E04643}" type="slidenum">
              <a:rPr lang="en-US" sz="2000" b="1" smtClean="0">
                <a:solidFill>
                  <a:schemeClr val="tx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49</a:t>
            </a:fld>
            <a:endParaRPr lang="en-US" sz="2000" b="1" dirty="0">
              <a:solidFill>
                <a:schemeClr val="tx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6761" y="340258"/>
            <a:ext cx="112082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6000" b="1" dirty="0">
                <a:latin typeface="Yu Mincho Demibold" panose="02020600000000000000" pitchFamily="18" charset="-128"/>
                <a:ea typeface="Yu Mincho Demibold" panose="02020600000000000000" pitchFamily="18" charset="-128"/>
                <a:cs typeface="TH Niramit AS" panose="02000506000000020004" pitchFamily="2" charset="-34"/>
                <a:sym typeface="Wingdings" panose="05000000000000000000" pitchFamily="2" charset="2"/>
              </a:rPr>
              <a:t></a:t>
            </a:r>
            <a:endParaRPr lang="en-US" sz="6000" dirty="0"/>
          </a:p>
        </p:txBody>
      </p:sp>
      <p:pic>
        <p:nvPicPr>
          <p:cNvPr id="1034" name="Picture 10" descr="http://www.nupress.grad.nu.ac.th/shop/wp-content/uploads/2017/07/Cover-front-978616426043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6357" y="1421958"/>
            <a:ext cx="2253606" cy="3091914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www.nupress.grad.nu.ac.th/shop/wp-content/uploads/2020/02/978-616-426-161-7-P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2931" y="1421958"/>
            <a:ext cx="2258568" cy="3091914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588452" y="6387426"/>
            <a:ext cx="33123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H Chakra Petch" panose="02000506000000020004" pitchFamily="2" charset="-34"/>
                <a:cs typeface="TH Chakra Petch" panose="02000506000000020004" pitchFamily="2" charset="-34"/>
                <a:hlinkClick r:id="rId5"/>
              </a:rPr>
              <a:t>http://www.nupress.grad.nu.ac.th/shop/</a:t>
            </a:r>
            <a:endParaRPr lang="en-US" sz="1600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pic>
        <p:nvPicPr>
          <p:cNvPr id="18434" name="Picture 2" descr="http://www.nupress.grad.nu.ac.th/shop/wp-content/uploads/2017/03/cover_web-978616426175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847" y="1307881"/>
            <a:ext cx="2411671" cy="3320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40352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กล่องข้อความ 2"/>
          <p:cNvSpPr txBox="1">
            <a:spLocks noChangeArrowheads="1"/>
          </p:cNvSpPr>
          <p:nvPr/>
        </p:nvSpPr>
        <p:spPr bwMode="auto">
          <a:xfrm>
            <a:off x="1312164" y="318849"/>
            <a:ext cx="10252586" cy="1215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ts val="0"/>
              </a:spcBef>
              <a:buNone/>
            </a:pPr>
            <a:r>
              <a:rPr lang="th-TH" sz="4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บริการ</a:t>
            </a:r>
            <a:r>
              <a:rPr lang="th-TH" sz="4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ที่ 3  เผยแพร่ ประชาสัมพันธ์ และจัดกิจกรรม</a:t>
            </a:r>
          </a:p>
          <a:p>
            <a:pPr>
              <a:spcBef>
                <a:spcPts val="0"/>
              </a:spcBef>
              <a:buNone/>
            </a:pPr>
            <a:r>
              <a:rPr lang="th-TH" sz="4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               เพื่อส่งเสริมการ</a:t>
            </a:r>
            <a:r>
              <a:rPr lang="th-TH" sz="4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จัดทำเอกสารสิ่งพิมพ์ทางวิชาการ </a:t>
            </a:r>
            <a:endParaRPr lang="th-TH" sz="4000" b="1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9336" y="6342781"/>
            <a:ext cx="510191" cy="398587"/>
          </a:xfrm>
        </p:spPr>
        <p:txBody>
          <a:bodyPr/>
          <a:lstStyle/>
          <a:p>
            <a:fld id="{48F63A3B-78C7-47BE-AE5E-E10140E04643}" type="slidenum">
              <a:rPr lang="en-US" sz="2000" b="1" smtClean="0">
                <a:solidFill>
                  <a:schemeClr val="tx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50</a:t>
            </a:fld>
            <a:endParaRPr lang="en-US" sz="2000" b="1" dirty="0">
              <a:solidFill>
                <a:schemeClr val="tx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91344" y="469121"/>
            <a:ext cx="112082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6000" b="1" dirty="0">
                <a:latin typeface="Yu Mincho Demibold" panose="02020600000000000000" pitchFamily="18" charset="-128"/>
                <a:ea typeface="Yu Mincho Demibold" panose="02020600000000000000" pitchFamily="18" charset="-128"/>
                <a:cs typeface="TH Niramit AS" panose="02000506000000020004" pitchFamily="2" charset="-34"/>
                <a:sym typeface="Wingdings" panose="05000000000000000000" pitchFamily="2" charset="2"/>
              </a:rPr>
              <a:t></a:t>
            </a:r>
            <a:endParaRPr lang="en-US" sz="6000" dirty="0"/>
          </a:p>
        </p:txBody>
      </p:sp>
      <p:sp>
        <p:nvSpPr>
          <p:cNvPr id="2" name="TextBox 1"/>
          <p:cNvSpPr txBox="1"/>
          <p:nvPr/>
        </p:nvSpPr>
        <p:spPr>
          <a:xfrm>
            <a:off x="569794" y="6379233"/>
            <a:ext cx="33659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H Chakra Petch" panose="02000506000000020004" pitchFamily="2" charset="-34"/>
                <a:cs typeface="TH Chakra Petch" panose="02000506000000020004" pitchFamily="2" charset="-34"/>
                <a:hlinkClick r:id="rId3"/>
              </a:rPr>
              <a:t>http://www.nupress.grad.nu.ac.th/project-books/</a:t>
            </a:r>
            <a:endParaRPr lang="en-US" sz="1600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pic>
        <p:nvPicPr>
          <p:cNvPr id="14" name="Picture 19" descr="D:\My Pictures\สำนักพิมพ์ โครงการต่างๆ\โครงการสนับสนุน (16 พค62)\4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96" b="14675"/>
          <a:stretch/>
        </p:blipFill>
        <p:spPr bwMode="auto">
          <a:xfrm>
            <a:off x="6843" y="1414657"/>
            <a:ext cx="3705102" cy="15753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Picture 21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7467" y="4671479"/>
            <a:ext cx="3570995" cy="17146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" name="Picture 8" descr="ในภาพอาจจะมี ข้อความ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7365" y="1414657"/>
            <a:ext cx="2160441" cy="15908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 descr="ในภาพอาจจะมี 5 คน, คนที่ยิ้ม, ผู้คนกำลังยืน และรองเท้า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1414657"/>
            <a:ext cx="3935321" cy="16169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8" descr="ในภาพอาจจะมี 29 คน, คนที่ยิ้ม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1620" y="3031898"/>
            <a:ext cx="3916663" cy="16297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8" name="Picture 8" descr="ในภาพอาจจะมี 6 คน, คนที่ยิ้ม, ผู้คนกำลังยืน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4293" y="3008517"/>
            <a:ext cx="3543392" cy="16393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hoto_event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3" y="4661640"/>
            <a:ext cx="4734185" cy="17245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4" descr="ในภาพอาจจะมี 1 คน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9967" y="1418976"/>
            <a:ext cx="2368010" cy="15643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2" descr="ในภาพอาจจะมี 3 คน, คนที่ยิ้ม, ข้อความ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685" y="3005485"/>
            <a:ext cx="2363935" cy="16297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6" name="Picture 6" descr="ในภาพอาจจะมี 1 คน, กำลังยิ้ม, ข้อความ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4" y="2998647"/>
            <a:ext cx="2370249" cy="16495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2" name="Picture 2" descr="ในภาพอาจจะมี ข้อความ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229" y="4671481"/>
            <a:ext cx="1949238" cy="17146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4" name="Picture 4" descr="ในภาพอาจจะมี 5 คน, คนที่ยิ้ม, ข้อความ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8462" y="4671479"/>
            <a:ext cx="1949238" cy="17146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33911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24744"/>
            <a:ext cx="12192000" cy="5328592"/>
          </a:xfrm>
          <a:prstGeom prst="rect">
            <a:avLst/>
          </a:prstGeom>
          <a:ln>
            <a:noFill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258253" y="464848"/>
            <a:ext cx="534180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altLang="th-TH" sz="5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กิจกรรมส่งเสริมการอ่าน</a:t>
            </a:r>
            <a:endParaRPr lang="th-TH" sz="50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61379" y="6303848"/>
            <a:ext cx="491977" cy="444190"/>
          </a:xfrm>
        </p:spPr>
        <p:txBody>
          <a:bodyPr/>
          <a:lstStyle/>
          <a:p>
            <a:fld id="{48F63A3B-78C7-47BE-AE5E-E10140E04643}" type="slidenum">
              <a:rPr lang="en-US" sz="2000" b="1" smtClean="0">
                <a:solidFill>
                  <a:schemeClr val="tx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51</a:t>
            </a:fld>
            <a:endParaRPr lang="en-US" sz="2000" b="1" dirty="0">
              <a:solidFill>
                <a:schemeClr val="tx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91344" y="469121"/>
            <a:ext cx="112082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6000" b="1" dirty="0">
                <a:latin typeface="Yu Mincho Demibold" panose="02020600000000000000" pitchFamily="18" charset="-128"/>
                <a:ea typeface="Yu Mincho Demibold" panose="02020600000000000000" pitchFamily="18" charset="-128"/>
                <a:cs typeface="TH Niramit AS" panose="02000506000000020004" pitchFamily="2" charset="-34"/>
                <a:sym typeface="Wingdings" panose="05000000000000000000" pitchFamily="2" charset="2"/>
              </a:rPr>
              <a:t></a:t>
            </a:r>
            <a:endParaRPr lang="en-US" sz="6000" dirty="0"/>
          </a:p>
        </p:txBody>
      </p:sp>
      <p:sp>
        <p:nvSpPr>
          <p:cNvPr id="6" name="TextBox 5"/>
          <p:cNvSpPr txBox="1"/>
          <p:nvPr/>
        </p:nvSpPr>
        <p:spPr>
          <a:xfrm>
            <a:off x="653356" y="6453336"/>
            <a:ext cx="69548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TH Chakra Petch" panose="02000506000000020004" pitchFamily="2" charset="-34"/>
                <a:cs typeface="TH Chakra Petch" panose="02000506000000020004" pitchFamily="2" charset="-34"/>
                <a:hlinkClick r:id="rId4"/>
              </a:rPr>
              <a:t>https://www.youtube.com/results?search_query=%E0%B8%AA%E0%B8%B3%E0%B8%99%E0%B8%B1%E0%B8%81%E0%B8%9E%E0%B8%B4%E0%B8%A1%E0%B8%9E%E0%B9%8C%E0%B8%A1%E0%B8%AB%E0%B8%B2%E0%B8%A7%E0%B8%B4%E0%B8%97%E0%B8%A2%E0%B8%B2%E0%B8%A5%E0%B8%B1%E0%B8%A2%E0%B8%99%E0%B9%80%E0%B8%A3%E0%B8%A8%E0%B8%A7%E0%B8%A3</a:t>
            </a:r>
            <a:endParaRPr lang="en-US" sz="1000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471182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58253" y="464848"/>
            <a:ext cx="542202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altLang="th-TH" sz="5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กิจกรรมส่งเสริมการตลาด</a:t>
            </a:r>
            <a:endParaRPr lang="th-TH" sz="50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61379" y="6303848"/>
            <a:ext cx="491977" cy="444190"/>
          </a:xfrm>
        </p:spPr>
        <p:txBody>
          <a:bodyPr/>
          <a:lstStyle/>
          <a:p>
            <a:fld id="{48F63A3B-78C7-47BE-AE5E-E10140E04643}" type="slidenum">
              <a:rPr lang="en-US" sz="2000" b="1" smtClean="0">
                <a:solidFill>
                  <a:schemeClr val="tx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52</a:t>
            </a:fld>
            <a:endParaRPr lang="en-US" sz="2000" b="1" dirty="0">
              <a:solidFill>
                <a:schemeClr val="tx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91344" y="469121"/>
            <a:ext cx="112082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6000" b="1" dirty="0">
                <a:latin typeface="Yu Mincho Demibold" panose="02020600000000000000" pitchFamily="18" charset="-128"/>
                <a:ea typeface="Yu Mincho Demibold" panose="02020600000000000000" pitchFamily="18" charset="-128"/>
                <a:cs typeface="TH Niramit AS" panose="02000506000000020004" pitchFamily="2" charset="-34"/>
                <a:sym typeface="Wingdings" panose="05000000000000000000" pitchFamily="2" charset="2"/>
              </a:rPr>
              <a:t></a:t>
            </a:r>
            <a:endParaRPr lang="en-US" sz="6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lum bright="20000"/>
          </a:blip>
          <a:srcRect t="10359" r="72704" b="55571"/>
          <a:stretch/>
        </p:blipFill>
        <p:spPr>
          <a:xfrm>
            <a:off x="1013211" y="1070595"/>
            <a:ext cx="1939380" cy="9883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/>
          <p:cNvSpPr txBox="1"/>
          <p:nvPr/>
        </p:nvSpPr>
        <p:spPr>
          <a:xfrm>
            <a:off x="551384" y="6356666"/>
            <a:ext cx="45065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H Chakra Petch" panose="02000506000000020004" pitchFamily="2" charset="-34"/>
                <a:cs typeface="TH Chakra Petch" panose="02000506000000020004" pitchFamily="2" charset="-34"/>
                <a:hlinkClick r:id="rId4"/>
              </a:rPr>
              <a:t>https://www.facebook.com/NU.publishing.house/?ref=bookmarks</a:t>
            </a:r>
            <a:endParaRPr lang="en-US" sz="1600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pic>
        <p:nvPicPr>
          <p:cNvPr id="24578" name="Picture 2" descr="ในภาพอาจจะมี ข้อความพูดว่า &quot;ช้อปหนังสือครบ 500 ขึ้นไป รับฟรี!! ถุงผ้า รักล หนังสือ หนังสือ ษโลก สำนักพิมพ์ มหาวิทย ยาลัยนเรศวร NARESUAN CHULA UNIVERSITY BOOK PUBLISHING sgo gien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591" y="1318783"/>
            <a:ext cx="4091457" cy="26506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0" name="Picture 4" descr="ไม่มีคำอธิบายรูปภาพ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4048" y="1318783"/>
            <a:ext cx="2667854" cy="26506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8" name="Picture 12" descr="ในภาพอาจจะมี ข้อความ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1902" y="0"/>
            <a:ext cx="2480098" cy="39694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92" name="Picture 16" descr="ในภาพอาจจะมี ข้อความพูดว่า &quot;สำนักพิมพ์ พิมพ์ มหาวิทยาลัยนเรศวร 1 ที่ซื้อจาก สนพ. ม.นเรศวร หนังสือเล่มแรก 2 ของ สนพ. ม.นเรศวร หนังสือเล่มที่ชอบที่สุด 3 ที่ซื้อจาก าก สนพ. ม.นเรศวร หนังสือเล่มล่าสุด&quot;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2098" y="3969452"/>
            <a:ext cx="1949804" cy="23872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94" name="Picture 18" descr="ในภาพอาจจะมี ข้อความ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11" y="2086259"/>
            <a:ext cx="2939380" cy="18973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96" name="Picture 20" descr="ไม่มีคำอธิบายรูปภาพ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591" y="3976551"/>
            <a:ext cx="2667854" cy="23730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4" name="Picture 8" descr="ไม่มีคำอธิบายรูปภาพ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1709" y="3969726"/>
            <a:ext cx="2135924" cy="23735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90" name="Picture 14" descr="ไม่มีคำอธิบายรูปภาพ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11" y="3983650"/>
            <a:ext cx="2939380" cy="23457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ในภาพอาจจะมี ข้อความพูดว่า &quot;Add Line Official Account สำนักพิมพ์ ม.นเรศวร ADD DFRIEND สำนักพิมพ์ม.นเรศวร @nupress รับส่วนลดทันที 20% รับส่วนลดโปรโมชันก่อนใคร สั่งซื้อหนังสือได้ 24 4ชั่วโมง ชั่วโมง สำนักพิมพ์ มหาวิทยาลัย วิทยาลัยนเรศวร f สำนักพิมพัมหาวิทยาลัยนเรศวร @nu publishing nuph@nu.ac.th&quot;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1902" y="3983651"/>
            <a:ext cx="2444606" cy="23730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81013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95460" y="506274"/>
            <a:ext cx="10767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altLang="th-TH" sz="48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กิจกรรม</a:t>
            </a:r>
            <a:r>
              <a:rPr lang="th-TH" altLang="th-TH" sz="4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ประชาสัมพันธ์/</a:t>
            </a:r>
            <a:r>
              <a:rPr lang="th-TH" altLang="en-US" sz="4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แนะนำผลงานและการให้บริการ</a:t>
            </a:r>
            <a:endParaRPr lang="th-TH" sz="48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40784"/>
            <a:ext cx="2999656" cy="23574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61379" y="6303848"/>
            <a:ext cx="491977" cy="444190"/>
          </a:xfrm>
        </p:spPr>
        <p:txBody>
          <a:bodyPr/>
          <a:lstStyle/>
          <a:p>
            <a:fld id="{48F63A3B-78C7-47BE-AE5E-E10140E04643}" type="slidenum">
              <a:rPr lang="en-US" sz="2000" b="1" smtClean="0">
                <a:solidFill>
                  <a:schemeClr val="tx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53</a:t>
            </a:fld>
            <a:endParaRPr lang="en-US" sz="2000" b="1" dirty="0">
              <a:solidFill>
                <a:schemeClr val="tx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91344" y="397113"/>
            <a:ext cx="112082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6000" b="1" dirty="0">
                <a:latin typeface="Yu Mincho Demibold" panose="02020600000000000000" pitchFamily="18" charset="-128"/>
                <a:ea typeface="Yu Mincho Demibold" panose="02020600000000000000" pitchFamily="18" charset="-128"/>
                <a:cs typeface="TH Niramit AS" panose="02000506000000020004" pitchFamily="2" charset="-34"/>
                <a:sym typeface="Wingdings" panose="05000000000000000000" pitchFamily="2" charset="2"/>
              </a:rPr>
              <a:t></a:t>
            </a:r>
            <a:endParaRPr lang="en-US" sz="6000" dirty="0"/>
          </a:p>
        </p:txBody>
      </p:sp>
      <p:pic>
        <p:nvPicPr>
          <p:cNvPr id="3074" name="Picture 2" descr="à¹à¸à¸ à¸²à¸à¸­à¸²à¸à¸à¸°à¸¡à¸µ 2 à¸à¸, à¸à¸à¸à¸µà¹à¸¢à¸´à¹à¸¡, à¸à¸¹à¹à¸à¸à¸à¸³à¸¥à¸±à¸à¸à¸±à¹à¸, à¸à¹à¸­à¸à¸§à¸²à¸¡ à¹à¸¥à¸°à¸ªà¸à¸²à¸à¸à¸µà¹à¹à¸à¸£à¹à¸¡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63174"/>
            <a:ext cx="2711624" cy="23148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pic>
        <p:nvPicPr>
          <p:cNvPr id="3076" name="Picture 4" descr="à¹à¸à¸ à¸²à¸à¸­à¸²à¸à¸à¸°à¸¡à¸µ 1 à¸à¸, à¸à¸³à¸¥à¸±à¸à¸¢à¸´à¹à¸¡, à¸à¸³à¸¥à¸±à¸à¸à¸±à¹à¸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281" y="1547610"/>
            <a:ext cx="2903991" cy="23304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pic>
        <p:nvPicPr>
          <p:cNvPr id="3082" name="Picture 10" descr="http://www.nupress.grad.nu.ac.th/wp-content/uploads/2018/11/IMG_931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4966" y="3878038"/>
            <a:ext cx="3002990" cy="22933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12" name="TextBox 11"/>
          <p:cNvSpPr txBox="1"/>
          <p:nvPr/>
        </p:nvSpPr>
        <p:spPr>
          <a:xfrm>
            <a:off x="551384" y="6356666"/>
            <a:ext cx="45065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H Chakra Petch" panose="02000506000000020004" pitchFamily="2" charset="-34"/>
                <a:cs typeface="TH Chakra Petch" panose="02000506000000020004" pitchFamily="2" charset="-34"/>
                <a:hlinkClick r:id="rId7"/>
              </a:rPr>
              <a:t>https://www.facebook.com/NU.publishing.house/?ref=bookmarks</a:t>
            </a:r>
            <a:endParaRPr lang="en-US" sz="1600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pic>
        <p:nvPicPr>
          <p:cNvPr id="5" name="Picture 4" descr="ไม่มีคำอธิบายรูปภาพ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7317" y="3878038"/>
            <a:ext cx="2927648" cy="22933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ในภาพอาจจะมี 2 คน, คนที่ยิ้ม, ข้อความ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7565" y="3904829"/>
            <a:ext cx="3264807" cy="22933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ในภาพอาจจะมี 1 คน, กำลังนั่ง, ตาราง, สำนักงาน, หน้าจอ และสถานที่ในร่ม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4217" y="1537262"/>
            <a:ext cx="3194199" cy="23407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ในภาพอาจจะมี 2 คน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3360" y="1537263"/>
            <a:ext cx="3328639" cy="23407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66222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9336" y="6270773"/>
            <a:ext cx="479996" cy="470595"/>
          </a:xfrm>
        </p:spPr>
        <p:txBody>
          <a:bodyPr/>
          <a:lstStyle/>
          <a:p>
            <a:fld id="{48F63A3B-78C7-47BE-AE5E-E10140E04643}" type="slidenum">
              <a:rPr lang="en-US" sz="2000" b="1" smtClean="0">
                <a:solidFill>
                  <a:schemeClr val="tx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54</a:t>
            </a:fld>
            <a:endParaRPr lang="en-US" sz="2000" b="1" dirty="0">
              <a:solidFill>
                <a:schemeClr val="tx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1344" y="469121"/>
            <a:ext cx="112082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6000" b="1" dirty="0">
                <a:latin typeface="Yu Mincho Demibold" panose="02020600000000000000" pitchFamily="18" charset="-128"/>
                <a:ea typeface="Yu Mincho Demibold" panose="02020600000000000000" pitchFamily="18" charset="-128"/>
                <a:cs typeface="TH Niramit AS" panose="02000506000000020004" pitchFamily="2" charset="-34"/>
                <a:sym typeface="Wingdings" panose="05000000000000000000" pitchFamily="2" charset="2"/>
              </a:rPr>
              <a:t></a:t>
            </a:r>
            <a:endParaRPr lang="en-US" sz="6000" dirty="0"/>
          </a:p>
        </p:txBody>
      </p:sp>
      <p:sp>
        <p:nvSpPr>
          <p:cNvPr id="7" name="Rectangle 6"/>
          <p:cNvSpPr/>
          <p:nvPr/>
        </p:nvSpPr>
        <p:spPr>
          <a:xfrm>
            <a:off x="1067219" y="546066"/>
            <a:ext cx="1029714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9863">
              <a:tabLst>
                <a:tab pos="914400" algn="l"/>
              </a:tabLst>
            </a:pPr>
            <a:r>
              <a:rPr lang="th-TH" sz="5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10 เคล็ด (ไม่) ลับ </a:t>
            </a:r>
            <a:r>
              <a:rPr lang="th-TH" sz="5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เตรียม</a:t>
            </a:r>
            <a:r>
              <a:rPr lang="th-TH" sz="5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ต้นฉบับส่งสำนักพิมพ์ 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99167" y="6336793"/>
            <a:ext cx="56166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H Chakra Petch" panose="02000506000000020004" pitchFamily="2" charset="-34"/>
                <a:cs typeface="TH Chakra Petch" panose="02000506000000020004" pitchFamily="2" charset="-34"/>
                <a:hlinkClick r:id="rId3"/>
              </a:rPr>
              <a:t>http://www.nupress.grad.nu.ac.th/document/docs/original-preparation-techniques/</a:t>
            </a:r>
            <a:endParaRPr lang="en-US" sz="1400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8" name="TextBox 5"/>
          <p:cNvSpPr txBox="1"/>
          <p:nvPr/>
        </p:nvSpPr>
        <p:spPr>
          <a:xfrm>
            <a:off x="5201456" y="6352181"/>
            <a:ext cx="20286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4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นายสรญา แสงเย็นพันธ์ (ผู้จัดทำ) </a:t>
            </a:r>
            <a:endParaRPr lang="en-US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graphicFrame>
        <p:nvGraphicFramePr>
          <p:cNvPr id="9" name="ไดอะแกรม 8"/>
          <p:cNvGraphicFramePr/>
          <p:nvPr>
            <p:extLst>
              <p:ext uri="{D42A27DB-BD31-4B8C-83A1-F6EECF244321}">
                <p14:modId xmlns:p14="http://schemas.microsoft.com/office/powerpoint/2010/main" val="4136494971"/>
              </p:ext>
            </p:extLst>
          </p:nvPr>
        </p:nvGraphicFramePr>
        <p:xfrm>
          <a:off x="1312164" y="842050"/>
          <a:ext cx="9104560" cy="35014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0" name="ไดอะแกรม 9"/>
          <p:cNvGraphicFramePr/>
          <p:nvPr>
            <p:extLst>
              <p:ext uri="{D42A27DB-BD31-4B8C-83A1-F6EECF244321}">
                <p14:modId xmlns:p14="http://schemas.microsoft.com/office/powerpoint/2010/main" val="4091011207"/>
              </p:ext>
            </p:extLst>
          </p:nvPr>
        </p:nvGraphicFramePr>
        <p:xfrm>
          <a:off x="2260547" y="3281175"/>
          <a:ext cx="9104560" cy="30556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11566693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กล่องข้อความ 2"/>
          <p:cNvSpPr txBox="1">
            <a:spLocks noChangeArrowheads="1"/>
          </p:cNvSpPr>
          <p:nvPr/>
        </p:nvSpPr>
        <p:spPr bwMode="auto">
          <a:xfrm>
            <a:off x="7720684" y="4405096"/>
            <a:ext cx="2185987" cy="400110"/>
          </a:xfrm>
          <a:prstGeom prst="rect">
            <a:avLst/>
          </a:prstGeom>
          <a:noFill/>
          <a:ln>
            <a:noFill/>
          </a:ln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th-TH" altLang="en-US" sz="2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สำนักพิมพ์</a:t>
            </a:r>
            <a:r>
              <a:rPr lang="en-US" altLang="en-US" sz="2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r>
              <a:rPr lang="th-TH" altLang="en-US" sz="2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ม</a:t>
            </a:r>
            <a:r>
              <a:rPr lang="en-US" altLang="en-US" sz="2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.</a:t>
            </a:r>
            <a:r>
              <a:rPr lang="th-TH" altLang="en-US" sz="2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นเรศวร</a:t>
            </a:r>
            <a:endParaRPr lang="en-US" altLang="en-US" sz="2000" b="1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pic>
        <p:nvPicPr>
          <p:cNvPr id="10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3176" y="5347648"/>
            <a:ext cx="957122" cy="8083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7720684" y="5493725"/>
            <a:ext cx="3998913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t">
              <a:defRPr/>
            </a:pPr>
            <a:r>
              <a:rPr lang="th-TH" sz="2000" b="1" dirty="0"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สำนักพิมพ์มหาวิทยาลัยนเรศวร</a:t>
            </a:r>
            <a:endParaRPr lang="en-US" sz="2000" b="1" dirty="0">
              <a:solidFill>
                <a:schemeClr val="tx1"/>
              </a:solidFill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pic>
        <p:nvPicPr>
          <p:cNvPr id="12" name="Picture 2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0" b="11435"/>
          <a:stretch/>
        </p:blipFill>
        <p:spPr bwMode="auto">
          <a:xfrm>
            <a:off x="1497714" y="1434948"/>
            <a:ext cx="1108130" cy="10411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" name="กล่องข้อความ 2"/>
          <p:cNvSpPr txBox="1">
            <a:spLocks noChangeArrowheads="1"/>
          </p:cNvSpPr>
          <p:nvPr/>
        </p:nvSpPr>
        <p:spPr bwMode="auto">
          <a:xfrm>
            <a:off x="2613815" y="1685396"/>
            <a:ext cx="3855908" cy="707886"/>
          </a:xfrm>
          <a:prstGeom prst="rect">
            <a:avLst/>
          </a:prstGeom>
          <a:noFill/>
          <a:ln>
            <a:noFill/>
          </a:ln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th-TH" altLang="en-US" sz="20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เว็บไซต์สำนักพิมพ์มหาวิทยาลัยนเรศวร </a:t>
            </a:r>
            <a:endParaRPr lang="en-US" altLang="en-US" sz="20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>
              <a:spcBef>
                <a:spcPct val="0"/>
              </a:spcBef>
            </a:pPr>
            <a:r>
              <a:rPr lang="en-US" sz="2000" dirty="0">
                <a:latin typeface="TH Chakra Petch" panose="02000506000000020004" pitchFamily="2" charset="-34"/>
                <a:cs typeface="TH Chakra Petch" panose="02000506000000020004" pitchFamily="2" charset="-34"/>
                <a:hlinkClick r:id="rId5"/>
              </a:rPr>
              <a:t>https://www.nupress.grad.nu.ac.th</a:t>
            </a:r>
            <a:r>
              <a:rPr lang="en-US" sz="2000" dirty="0" smtClean="0">
                <a:latin typeface="TH Chakra Petch" panose="02000506000000020004" pitchFamily="2" charset="-34"/>
                <a:cs typeface="TH Chakra Petch" panose="02000506000000020004" pitchFamily="2" charset="-34"/>
                <a:hlinkClick r:id="rId5"/>
              </a:rPr>
              <a:t>/</a:t>
            </a:r>
            <a:r>
              <a:rPr lang="en-US" sz="2000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 </a:t>
            </a:r>
            <a:endParaRPr lang="en-US" altLang="en-US" sz="20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>
          <a:xfrm>
            <a:off x="119336" y="6286684"/>
            <a:ext cx="492026" cy="454684"/>
          </a:xfrm>
        </p:spPr>
        <p:txBody>
          <a:bodyPr/>
          <a:lstStyle/>
          <a:p>
            <a:fld id="{48F63A3B-78C7-47BE-AE5E-E10140E04643}" type="slidenum">
              <a:rPr lang="en-US" sz="2000" b="1" smtClean="0">
                <a:solidFill>
                  <a:schemeClr val="tx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55</a:t>
            </a:fld>
            <a:endParaRPr lang="en-US" sz="2000" b="1" dirty="0">
              <a:solidFill>
                <a:schemeClr val="tx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91344" y="469121"/>
            <a:ext cx="112082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6000" b="1" dirty="0">
                <a:latin typeface="Yu Mincho Demibold" panose="02020600000000000000" pitchFamily="18" charset="-128"/>
                <a:ea typeface="Yu Mincho Demibold" panose="02020600000000000000" pitchFamily="18" charset="-128"/>
                <a:cs typeface="TH Niramit AS" panose="02000506000000020004" pitchFamily="2" charset="-34"/>
                <a:sym typeface="Wingdings" panose="05000000000000000000" pitchFamily="2" charset="2"/>
              </a:rPr>
              <a:t></a:t>
            </a:r>
            <a:endParaRPr lang="en-US" sz="6000" dirty="0"/>
          </a:p>
        </p:txBody>
      </p:sp>
      <p:sp>
        <p:nvSpPr>
          <p:cNvPr id="22" name="กล่องข้อความ 2"/>
          <p:cNvSpPr txBox="1">
            <a:spLocks noChangeArrowheads="1"/>
          </p:cNvSpPr>
          <p:nvPr/>
        </p:nvSpPr>
        <p:spPr bwMode="auto">
          <a:xfrm>
            <a:off x="1312164" y="434951"/>
            <a:ext cx="866332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th-TH" altLang="en-US" sz="6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ช่องทางการติดต่อ</a:t>
            </a:r>
            <a:endParaRPr lang="en-US" altLang="en-US" sz="6000" b="1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605844" y="2614744"/>
            <a:ext cx="311467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000" b="1" dirty="0" smtClean="0"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สำนักพิมพ์</a:t>
            </a:r>
            <a:r>
              <a:rPr lang="th-TH" sz="2000" b="1" dirty="0"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มหาวิทยาลัย</a:t>
            </a:r>
            <a:r>
              <a:rPr lang="th-TH" sz="2000" b="1" dirty="0" smtClean="0"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นเรศวร</a:t>
            </a:r>
          </a:p>
          <a:p>
            <a:r>
              <a:rPr lang="th-TH" sz="2000" b="1" dirty="0" smtClean="0"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ห้อง </a:t>
            </a:r>
            <a:r>
              <a:rPr lang="en-US" sz="2000" b="1" dirty="0" smtClean="0"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TB 108 </a:t>
            </a:r>
            <a:r>
              <a:rPr lang="th-TH" sz="2000" b="1" dirty="0" smtClean="0"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อาคาร</a:t>
            </a:r>
            <a:r>
              <a:rPr lang="th-TH" sz="2000" b="1" dirty="0"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มหาธรรมราชา โซน </a:t>
            </a:r>
            <a:r>
              <a:rPr lang="en-US" sz="2000" b="1" dirty="0" smtClean="0"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B</a:t>
            </a:r>
            <a:r>
              <a:rPr lang="th-TH" sz="2000" b="1" dirty="0" smtClean="0"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r>
              <a:rPr lang="th-TH" sz="2000" b="1" dirty="0"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ชั้น </a:t>
            </a:r>
            <a:r>
              <a:rPr lang="th-TH" sz="2000" b="1" dirty="0" smtClean="0"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1 มหาวิทยาลัย</a:t>
            </a:r>
            <a:r>
              <a:rPr lang="th-TH" sz="2000" b="1" dirty="0"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นเรศวร</a:t>
            </a:r>
            <a:endParaRPr lang="en-US" sz="20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r>
              <a:rPr lang="th-TH" sz="2000" b="1" dirty="0" smtClean="0"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ตำบล</a:t>
            </a:r>
            <a:r>
              <a:rPr lang="th-TH" sz="2000" b="1" dirty="0"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ท่าโพธิ์ อำเภอเมือง </a:t>
            </a:r>
            <a:endParaRPr lang="th-TH" sz="2000" b="1" dirty="0" smtClean="0">
              <a:effectLst>
                <a:outerShdw blurRad="69850" dist="43180" dir="5400000" sx="0" sy="0">
                  <a:srgbClr val="000000">
                    <a:alpha val="65000"/>
                  </a:srgbClr>
                </a:outerShdw>
              </a:effectLst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r>
              <a:rPr lang="th-TH" sz="2000" b="1" dirty="0" smtClean="0"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จังหวัด</a:t>
            </a:r>
            <a:r>
              <a:rPr lang="th-TH" sz="2000" b="1" dirty="0"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พิษณุโลก </a:t>
            </a:r>
            <a:r>
              <a:rPr lang="en-US" sz="2000" b="1" dirty="0" smtClean="0"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65000</a:t>
            </a:r>
            <a:r>
              <a:rPr lang="en-US" sz="2000" b="1" dirty="0"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	</a:t>
            </a:r>
            <a:endParaRPr lang="en-US" sz="20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25" name="กล่องข้อความ 2"/>
          <p:cNvSpPr txBox="1">
            <a:spLocks noChangeArrowheads="1"/>
          </p:cNvSpPr>
          <p:nvPr/>
        </p:nvSpPr>
        <p:spPr bwMode="auto">
          <a:xfrm>
            <a:off x="2599165" y="4439582"/>
            <a:ext cx="3114675" cy="707886"/>
          </a:xfrm>
          <a:prstGeom prst="rect">
            <a:avLst/>
          </a:prstGeom>
          <a:noFill/>
          <a:ln>
            <a:noFill/>
          </a:ln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sz="2000" b="1" dirty="0"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0-5596-8833-8836</a:t>
            </a:r>
            <a:r>
              <a:rPr lang="th-TH" sz="2000" b="1" dirty="0"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  </a:t>
            </a:r>
            <a:endParaRPr lang="en-US" sz="2000" b="1" dirty="0" smtClean="0">
              <a:effectLst>
                <a:outerShdw blurRad="69850" dist="43180" dir="5400000" sx="0" sy="0">
                  <a:srgbClr val="000000">
                    <a:alpha val="65000"/>
                  </a:srgbClr>
                </a:outerShdw>
              </a:effectLst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pPr>
              <a:defRPr/>
            </a:pPr>
            <a:r>
              <a:rPr lang="en-US" sz="2000" b="1" dirty="0" smtClean="0"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08-1785-5756</a:t>
            </a:r>
            <a:endParaRPr lang="en-US" altLang="en-US" sz="2000" b="1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pic>
        <p:nvPicPr>
          <p:cNvPr id="5122" name="Picture 2" descr="à¸à¸¥à¸à¸²à¸£à¸à¹à¸à¸«à¸²à¸£à¸¹à¸à¸ à¸²à¸à¸ªà¸³à¸«à¸£à¸±à¸ à¸ªà¸±à¸à¸¥à¸±à¸à¸©à¸à¹ à¸à¸µà¹à¸­à¸¢à¸¹à¹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919" y="2696654"/>
            <a:ext cx="1109464" cy="1086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pic>
        <p:nvPicPr>
          <p:cNvPr id="5126" name="Picture 6" descr="à¸à¸¥à¸à¸²à¸£à¸à¹à¸à¸«à¸²à¸£à¸¹à¸à¸ à¸²à¸à¸ªà¸³à¸«à¸£à¸±à¸ à¸ªà¸±à¸à¸¥à¸±à¸à¸©à¸à¹ à¹à¸à¸£à¸¨à¸±à¸à¸à¹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504" y="4342844"/>
            <a:ext cx="804624" cy="8046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sp>
        <p:nvSpPr>
          <p:cNvPr id="19" name="กล่องข้อความ 2"/>
          <p:cNvSpPr txBox="1">
            <a:spLocks noChangeArrowheads="1"/>
          </p:cNvSpPr>
          <p:nvPr/>
        </p:nvSpPr>
        <p:spPr bwMode="auto">
          <a:xfrm>
            <a:off x="2605845" y="5694296"/>
            <a:ext cx="3114675" cy="400110"/>
          </a:xfrm>
          <a:prstGeom prst="rect">
            <a:avLst/>
          </a:prstGeom>
          <a:noFill/>
          <a:ln>
            <a:noFill/>
          </a:ln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en-US" sz="20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nuph@nu.ac.th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220" y="5307049"/>
            <a:ext cx="1296144" cy="1236157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7670746" y="1712818"/>
            <a:ext cx="4039421" cy="970320"/>
            <a:chOff x="2273408" y="2899109"/>
            <a:chExt cx="3654448" cy="1052484"/>
          </a:xfrm>
        </p:grpSpPr>
        <p:sp>
          <p:nvSpPr>
            <p:cNvPr id="5" name="กล่องข้อความ 2"/>
            <p:cNvSpPr txBox="1">
              <a:spLocks noChangeArrowheads="1"/>
            </p:cNvSpPr>
            <p:nvPr/>
          </p:nvSpPr>
          <p:spPr bwMode="auto">
            <a:xfrm>
              <a:off x="2273408" y="2899109"/>
              <a:ext cx="3606568" cy="400110"/>
            </a:xfrm>
            <a:prstGeom prst="rect">
              <a:avLst/>
            </a:prstGeom>
            <a:noFill/>
            <a:ln>
              <a:noFill/>
            </a:ln>
            <a:ex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r>
                <a:rPr lang="th-TH" altLang="en-US" sz="2000" b="1" dirty="0" smtClean="0">
                  <a:latin typeface="TH Niramit AS" panose="02000506000000020004" pitchFamily="2" charset="-34"/>
                  <a:cs typeface="TH Niramit AS" panose="02000506000000020004" pitchFamily="2" charset="-34"/>
                </a:rPr>
                <a:t>สำนักพิมพ์มหาวิทยาลัยนเรศวร</a:t>
              </a:r>
              <a:endParaRPr lang="en-US" altLang="en-US" sz="2000" b="1" dirty="0" smtClean="0">
                <a:latin typeface="TH Niramit AS" panose="02000506000000020004" pitchFamily="2" charset="-34"/>
                <a:cs typeface="TH Niramit AS" panose="02000506000000020004" pitchFamily="2" charset="-34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2313916" y="3243707"/>
              <a:ext cx="361394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TH Chakra Petch" panose="02000506000000020004" pitchFamily="2" charset="-34"/>
                  <a:cs typeface="TH Chakra Petch" panose="02000506000000020004" pitchFamily="2" charset="-34"/>
                  <a:hlinkClick r:id="rId9"/>
                </a:rPr>
                <a:t>https://www.facebook.com/NU.publishing.house/</a:t>
              </a:r>
              <a:endParaRPr lang="en-US" sz="2000" dirty="0">
                <a:latin typeface="TH Chakra Petch" panose="02000506000000020004" pitchFamily="2" charset="-34"/>
                <a:cs typeface="TH Chakra Petch" panose="02000506000000020004" pitchFamily="2" charset="-34"/>
              </a:endParaRPr>
            </a:p>
          </p:txBody>
        </p:sp>
      </p:grpSp>
      <p:pic>
        <p:nvPicPr>
          <p:cNvPr id="1028" name="Picture 4" descr="การเมือง - 'เฟซบุ๊ก'แถลงการณ์บล็อกเนื้อหาที่รัฐบาลอ้างผิดกม.  เตรียมโต้แย้งข้อเรียกร้อง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5" r="19574"/>
          <a:stretch/>
        </p:blipFill>
        <p:spPr bwMode="auto">
          <a:xfrm>
            <a:off x="6768050" y="1617626"/>
            <a:ext cx="815903" cy="799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con Line Symbol Banner Vector Web เวกเตอร์สต็อก (ปลอดค่าลิขสิทธิ์)  784449358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557" t="11687" r="21290" b="20814"/>
          <a:stretch/>
        </p:blipFill>
        <p:spPr bwMode="auto">
          <a:xfrm>
            <a:off x="6816419" y="4135133"/>
            <a:ext cx="863757" cy="863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Twitter: ภาพ ภาพสต็อกและเวกเตอร์ | Shutterstock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6" t="2378" r="8126" b="8524"/>
          <a:stretch/>
        </p:blipFill>
        <p:spPr bwMode="auto">
          <a:xfrm>
            <a:off x="6780718" y="2924943"/>
            <a:ext cx="865149" cy="865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" name="Group 28"/>
          <p:cNvGrpSpPr/>
          <p:nvPr/>
        </p:nvGrpSpPr>
        <p:grpSpPr>
          <a:xfrm>
            <a:off x="7720684" y="3031896"/>
            <a:ext cx="3654448" cy="744708"/>
            <a:chOff x="2273408" y="2899109"/>
            <a:chExt cx="3654448" cy="744708"/>
          </a:xfrm>
        </p:grpSpPr>
        <p:sp>
          <p:nvSpPr>
            <p:cNvPr id="30" name="กล่องข้อความ 2"/>
            <p:cNvSpPr txBox="1">
              <a:spLocks noChangeArrowheads="1"/>
            </p:cNvSpPr>
            <p:nvPr/>
          </p:nvSpPr>
          <p:spPr bwMode="auto">
            <a:xfrm>
              <a:off x="2273408" y="2899109"/>
              <a:ext cx="3606568" cy="400110"/>
            </a:xfrm>
            <a:prstGeom prst="rect">
              <a:avLst/>
            </a:prstGeom>
            <a:noFill/>
            <a:ln>
              <a:noFill/>
            </a:ln>
            <a:ex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r>
                <a:rPr lang="th-TH" altLang="en-US" sz="2000" b="1" dirty="0" smtClean="0">
                  <a:latin typeface="TH Niramit AS" panose="02000506000000020004" pitchFamily="2" charset="-34"/>
                  <a:cs typeface="TH Niramit AS" panose="02000506000000020004" pitchFamily="2" charset="-34"/>
                </a:rPr>
                <a:t>สำนักพิมพ์</a:t>
              </a:r>
              <a:r>
                <a:rPr lang="en-US" altLang="en-US" sz="2000" b="1" dirty="0" smtClean="0">
                  <a:latin typeface="TH Niramit AS" panose="02000506000000020004" pitchFamily="2" charset="-34"/>
                  <a:cs typeface="TH Niramit AS" panose="02000506000000020004" pitchFamily="2" charset="-34"/>
                </a:rPr>
                <a:t> </a:t>
              </a:r>
              <a:r>
                <a:rPr lang="th-TH" altLang="en-US" sz="2000" b="1" dirty="0" smtClean="0">
                  <a:latin typeface="TH Niramit AS" panose="02000506000000020004" pitchFamily="2" charset="-34"/>
                  <a:cs typeface="TH Niramit AS" panose="02000506000000020004" pitchFamily="2" charset="-34"/>
                </a:rPr>
                <a:t>ม</a:t>
              </a:r>
              <a:r>
                <a:rPr lang="en-US" altLang="en-US" sz="2000" b="1" dirty="0" smtClean="0">
                  <a:latin typeface="TH Niramit AS" panose="02000506000000020004" pitchFamily="2" charset="-34"/>
                  <a:cs typeface="TH Niramit AS" panose="02000506000000020004" pitchFamily="2" charset="-34"/>
                </a:rPr>
                <a:t>.</a:t>
              </a:r>
              <a:r>
                <a:rPr lang="th-TH" altLang="en-US" sz="2000" b="1" dirty="0" smtClean="0">
                  <a:latin typeface="TH Niramit AS" panose="02000506000000020004" pitchFamily="2" charset="-34"/>
                  <a:cs typeface="TH Niramit AS" panose="02000506000000020004" pitchFamily="2" charset="-34"/>
                </a:rPr>
                <a:t>นเรศวร</a:t>
              </a:r>
              <a:endParaRPr lang="en-US" altLang="en-US" sz="2000" b="1" dirty="0" smtClean="0">
                <a:latin typeface="TH Niramit AS" panose="02000506000000020004" pitchFamily="2" charset="-34"/>
                <a:cs typeface="TH Niramit AS" panose="02000506000000020004" pitchFamily="2" charset="-34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313916" y="3243707"/>
              <a:ext cx="36139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TH Chakra Petch" panose="02000506000000020004" pitchFamily="2" charset="-34"/>
                  <a:cs typeface="TH Chakra Petch" panose="02000506000000020004" pitchFamily="2" charset="-34"/>
                  <a:hlinkClick r:id="rId14"/>
                </a:rPr>
                <a:t>https://</a:t>
              </a:r>
              <a:r>
                <a:rPr lang="en-US" sz="2000" dirty="0" smtClean="0">
                  <a:latin typeface="TH Chakra Petch" panose="02000506000000020004" pitchFamily="2" charset="-34"/>
                  <a:cs typeface="TH Chakra Petch" panose="02000506000000020004" pitchFamily="2" charset="-34"/>
                  <a:hlinkClick r:id="rId14"/>
                </a:rPr>
                <a:t>twitter.com/nu_publishing</a:t>
              </a:r>
              <a:endParaRPr lang="en-US" sz="2000" dirty="0">
                <a:latin typeface="TH Chakra Petch" panose="02000506000000020004" pitchFamily="2" charset="-34"/>
                <a:cs typeface="TH Chakra Petch" panose="02000506000000020004" pitchFamily="2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97765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47328" y="6309320"/>
            <a:ext cx="552004" cy="360040"/>
          </a:xfrm>
        </p:spPr>
        <p:txBody>
          <a:bodyPr/>
          <a:lstStyle/>
          <a:p>
            <a:fld id="{48F63A3B-78C7-47BE-AE5E-E10140E04643}" type="slidenum">
              <a:rPr lang="en-US" sz="2000" b="1" smtClean="0">
                <a:solidFill>
                  <a:schemeClr val="tx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56</a:t>
            </a:fld>
            <a:endParaRPr lang="en-US" sz="2000" b="1" dirty="0">
              <a:solidFill>
                <a:schemeClr val="tx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0" t="5901" r="6951" b="5901"/>
          <a:stretch/>
        </p:blipFill>
        <p:spPr>
          <a:xfrm>
            <a:off x="0" y="4192"/>
            <a:ext cx="5015880" cy="6853808"/>
          </a:xfrm>
          <a:prstGeom prst="rect">
            <a:avLst/>
          </a:prstGeom>
          <a:effectLst>
            <a:softEdge rad="5588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1" t="5901" r="5901" b="5901"/>
          <a:stretch/>
        </p:blipFill>
        <p:spPr>
          <a:xfrm>
            <a:off x="4871865" y="4192"/>
            <a:ext cx="7320136" cy="68538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  <a:softEdge rad="762000"/>
          </a:effectLst>
        </p:spPr>
      </p:pic>
    </p:spTree>
    <p:extLst>
      <p:ext uri="{BB962C8B-B14F-4D97-AF65-F5344CB8AC3E}">
        <p14:creationId xmlns:p14="http://schemas.microsoft.com/office/powerpoint/2010/main" val="13507162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46"/>
            <a:ext cx="12192000" cy="686964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25662" y="6324708"/>
            <a:ext cx="497730" cy="416660"/>
          </a:xfrm>
        </p:spPr>
        <p:txBody>
          <a:bodyPr/>
          <a:lstStyle/>
          <a:p>
            <a:fld id="{48F63A3B-78C7-47BE-AE5E-E10140E04643}" type="slidenum">
              <a:rPr lang="en-US" sz="2000" b="1" smtClean="0">
                <a:solidFill>
                  <a:schemeClr val="tx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57</a:t>
            </a:fld>
            <a:endParaRPr lang="en-US" sz="2000" b="1" dirty="0">
              <a:solidFill>
                <a:schemeClr val="tx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688288" y="1899683"/>
            <a:ext cx="316544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smtClean="0">
                <a:solidFill>
                  <a:schemeClr val="bg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THANK YOU</a:t>
            </a:r>
            <a:endParaRPr lang="th-TH" sz="9600" b="1" dirty="0">
              <a:solidFill>
                <a:schemeClr val="bg1"/>
              </a:solidFill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063095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7534</TotalTime>
  <Words>5211</Words>
  <Application>Microsoft Office PowerPoint</Application>
  <PresentationFormat>Widescreen</PresentationFormat>
  <Paragraphs>685</Paragraphs>
  <Slides>57</Slides>
  <Notes>57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70" baseType="lpstr">
      <vt:lpstr>TH Niramit AS</vt:lpstr>
      <vt:lpstr>Calibri</vt:lpstr>
      <vt:lpstr>TH K2D July8</vt:lpstr>
      <vt:lpstr>TH Chakra Petch</vt:lpstr>
      <vt:lpstr>Arial</vt:lpstr>
      <vt:lpstr>Wingdings 2</vt:lpstr>
      <vt:lpstr>Yu Mincho Demibold</vt:lpstr>
      <vt:lpstr>Wingdings</vt:lpstr>
      <vt:lpstr>TH SarabunPSK</vt:lpstr>
      <vt:lpstr>TH Baijam</vt:lpstr>
      <vt:lpstr>Times New Roman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nawiphan tantipalapol</dc:creator>
  <cp:lastModifiedBy>nawiphan tantipalapol</cp:lastModifiedBy>
  <cp:revision>593</cp:revision>
  <cp:lastPrinted>2017-09-11T01:43:57Z</cp:lastPrinted>
  <dcterms:created xsi:type="dcterms:W3CDTF">2013-12-04T09:13:54Z</dcterms:created>
  <dcterms:modified xsi:type="dcterms:W3CDTF">2020-11-08T06:47:52Z</dcterms:modified>
</cp:coreProperties>
</file>